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306" r:id="rId6"/>
    <p:sldId id="312" r:id="rId7"/>
    <p:sldId id="300" r:id="rId8"/>
    <p:sldId id="313" r:id="rId9"/>
    <p:sldId id="314" r:id="rId10"/>
    <p:sldId id="315" r:id="rId11"/>
    <p:sldId id="316" r:id="rId12"/>
    <p:sldId id="308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7" r:id="rId23"/>
    <p:sldId id="326" r:id="rId24"/>
    <p:sldId id="328" r:id="rId25"/>
    <p:sldId id="329" r:id="rId26"/>
    <p:sldId id="309" r:id="rId27"/>
    <p:sldId id="330" r:id="rId28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pos="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D2F"/>
    <a:srgbClr val="658D1B"/>
    <a:srgbClr val="54565B"/>
    <a:srgbClr val="312C2B"/>
    <a:srgbClr val="443D3E"/>
    <a:srgbClr val="6E2585"/>
    <a:srgbClr val="99D156"/>
    <a:srgbClr val="249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4" autoAdjust="0"/>
    <p:restoredTop sz="95846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123" y="77"/>
      </p:cViewPr>
      <p:guideLst>
        <p:guide orient="horz" pos="3005"/>
        <p:guide pos="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-3756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30C43E-AA5E-6B46-A1F1-BB0047D6E822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409768-1E2F-2A40-8D59-42AAD1285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50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8F235D-792C-8C4C-A812-06E713B0B218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9798C-9FC1-714E-BB69-2199F60E7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318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9798C-9FC1-714E-BB69-2199F60E7A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8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9798C-9FC1-714E-BB69-2199F60E7A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22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5" cy="515069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611" y="2572022"/>
            <a:ext cx="5755622" cy="475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6E25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0612" y="3236192"/>
            <a:ext cx="3050947" cy="926494"/>
          </a:xfrm>
        </p:spPr>
        <p:txBody>
          <a:bodyPr>
            <a:normAutofit/>
          </a:bodyPr>
          <a:lstStyle>
            <a:lvl1pPr marL="0" indent="0">
              <a:lnSpc>
                <a:spcPts val="1850"/>
              </a:lnSpc>
              <a:spcAft>
                <a:spcPts val="0"/>
              </a:spcAft>
              <a:buNone/>
              <a:defRPr sz="1600" baseline="0">
                <a:solidFill>
                  <a:srgbClr val="443D3E"/>
                </a:solidFill>
              </a:defRPr>
            </a:lvl1pPr>
          </a:lstStyle>
          <a:p>
            <a:pPr lvl="0"/>
            <a:r>
              <a:rPr lang="en-US" dirty="0"/>
              <a:t>Presenter’s Name Here</a:t>
            </a:r>
            <a:br>
              <a:rPr lang="en-US" dirty="0"/>
            </a:br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Date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817889" y="1819807"/>
            <a:ext cx="5755623" cy="75221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200">
                <a:solidFill>
                  <a:srgbClr val="443D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9" y="440425"/>
            <a:ext cx="2876808" cy="8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7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7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" y="0"/>
            <a:ext cx="9143245" cy="5150695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1677" y="852334"/>
            <a:ext cx="3726023" cy="1009604"/>
          </a:xfrm>
        </p:spPr>
        <p:txBody>
          <a:bodyPr anchor="t">
            <a:noAutofit/>
          </a:bodyPr>
          <a:lstStyle>
            <a:lvl1pPr>
              <a:lnSpc>
                <a:spcPts val="3500"/>
              </a:lnSpc>
              <a:defRPr sz="2800">
                <a:solidFill>
                  <a:srgbClr val="4C9D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393408" y="999054"/>
            <a:ext cx="8236688" cy="3601521"/>
          </a:xfrm>
        </p:spPr>
        <p:txBody>
          <a:bodyPr/>
          <a:lstStyle>
            <a:lvl1pPr marL="285750" indent="-285750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69913" indent="-225425">
              <a:buClr>
                <a:schemeClr val="tx2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1688" indent="-174625">
              <a:spcAft>
                <a:spcPts val="600"/>
              </a:spcAft>
              <a:buSzPct val="100000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9163" indent="-173038">
              <a:spcAft>
                <a:spcPts val="600"/>
              </a:spcAft>
              <a:tabLst/>
              <a:defRPr>
                <a:latin typeface="Calibri" panose="020F0502020204030204" pitchFamily="34" charset="0"/>
              </a:defRPr>
            </a:lvl4pPr>
            <a:lvl5pPr>
              <a:spcAft>
                <a:spcPts val="600"/>
              </a:spcAft>
              <a:defRPr baseline="0">
                <a:latin typeface="Calibri" panose="020F0502020204030204" pitchFamily="34" charset="0"/>
              </a:defRPr>
            </a:lvl5pPr>
            <a:lvl6pPr marL="2286000" indent="-225425">
              <a:spcAft>
                <a:spcPts val="600"/>
              </a:spcAft>
              <a:buFontTx/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7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496" y="999056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39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496" y="1161904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496" y="1641725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8322" y="1161904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8322" y="1641725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393408" y="317065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78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7366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29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408" y="345640"/>
            <a:ext cx="8229600" cy="49865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93408" y="999055"/>
            <a:ext cx="8229600" cy="3630095"/>
          </a:xfrm>
          <a:prstGeom prst="rect">
            <a:avLst/>
          </a:prstGeom>
        </p:spPr>
        <p:txBody>
          <a:bodyPr vert="horz" lIns="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874631" y="4882370"/>
            <a:ext cx="3835387" cy="186901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©2023 Trinity Health, All Rights Reserved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573392" y="4832328"/>
            <a:ext cx="406692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489F9553-C816-6842-8939-EE75ECF7E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8"/>
          <a:stretch/>
        </p:blipFill>
        <p:spPr>
          <a:xfrm>
            <a:off x="377" y="-4"/>
            <a:ext cx="9143245" cy="822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" y="4668739"/>
            <a:ext cx="1196596" cy="3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8" r:id="rId3"/>
    <p:sldLayoutId id="2147483653" r:id="rId4"/>
    <p:sldLayoutId id="2147483665" r:id="rId5"/>
    <p:sldLayoutId id="2147483666" r:id="rId6"/>
    <p:sldLayoutId id="2147483677" r:id="rId7"/>
  </p:sldLayoutIdLst>
  <p:hf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7030A0"/>
        </a:buClr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69913" indent="-2254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itchFamily="34" charset="0"/>
        <a:buChar char="­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1688" indent="-174625" algn="l" defTabSz="4572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166688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4pPr>
      <a:lvl5pPr marL="1082675" indent="-168275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Font typeface="Arial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/>
        </a:defRPr>
      </a:lvl5pPr>
      <a:lvl6pPr marL="2514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519363" indent="0" algn="l" defTabSz="4572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563781610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20182" y="3299476"/>
            <a:ext cx="3050947" cy="926494"/>
          </a:xfrm>
        </p:spPr>
        <p:txBody>
          <a:bodyPr/>
          <a:lstStyle/>
          <a:p>
            <a:pPr lvl="0"/>
            <a:r>
              <a:rPr lang="en-US" dirty="0"/>
              <a:t>Trinity Health Ann Arbor, Brighton, and Livingston</a:t>
            </a:r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420182" y="1631342"/>
            <a:ext cx="6902753" cy="752215"/>
          </a:xfrm>
        </p:spPr>
        <p:txBody>
          <a:bodyPr/>
          <a:lstStyle/>
          <a:p>
            <a:r>
              <a:rPr lang="en-US" dirty="0"/>
              <a:t>Patient Guide to Continuous Nerve Block Catheter with Home Pain Pump</a:t>
            </a:r>
          </a:p>
        </p:txBody>
      </p:sp>
      <p:sp>
        <p:nvSpPr>
          <p:cNvPr id="24" name="Subtitle 23"/>
          <p:cNvSpPr>
            <a:spLocks noGrp="1"/>
          </p:cNvSpPr>
          <p:nvPr>
            <p:ph type="subTitle" idx="1"/>
          </p:nvPr>
        </p:nvSpPr>
        <p:spPr>
          <a:xfrm>
            <a:off x="420182" y="2607334"/>
            <a:ext cx="5755622" cy="4757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Orthopedic Surgeries</a:t>
            </a:r>
          </a:p>
        </p:txBody>
      </p:sp>
    </p:spTree>
    <p:extLst>
      <p:ext uri="{BB962C8B-B14F-4D97-AF65-F5344CB8AC3E}">
        <p14:creationId xmlns:p14="http://schemas.microsoft.com/office/powerpoint/2010/main" val="311577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9" y="999054"/>
            <a:ext cx="7656906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1600" dirty="0"/>
              <a:t>The red areas (outside of the leg) are where you should be numb after the block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Ankle/Foot Surgery –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Google Shape;116;p17">
            <a:extLst>
              <a:ext uri="{FF2B5EF4-FFF2-40B4-BE49-F238E27FC236}">
                <a16:creationId xmlns:a16="http://schemas.microsoft.com/office/drawing/2014/main" id="{455BA7F9-A548-B513-AB3E-CE7CF3D90D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12405" y="1931162"/>
            <a:ext cx="1716017" cy="243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8;p17" descr="C:\Users\newalld\Downloads\Resized_20190115_081909_711.jpeg">
            <a:extLst>
              <a:ext uri="{FF2B5EF4-FFF2-40B4-BE49-F238E27FC236}">
                <a16:creationId xmlns:a16="http://schemas.microsoft.com/office/drawing/2014/main" id="{F2B1CF6A-20EF-009B-B9FA-B81BEBEC69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060" y="1539732"/>
            <a:ext cx="2805023" cy="30003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2BEA41F4-D37E-752C-637A-5BFAF6AD9B41}"/>
              </a:ext>
            </a:extLst>
          </p:cNvPr>
          <p:cNvSpPr/>
          <p:nvPr/>
        </p:nvSpPr>
        <p:spPr>
          <a:xfrm>
            <a:off x="5036511" y="3039919"/>
            <a:ext cx="327803" cy="327803"/>
          </a:xfrm>
          <a:prstGeom prst="star5">
            <a:avLst/>
          </a:prstGeom>
          <a:solidFill>
            <a:srgbClr val="92D05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6071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8" y="999054"/>
            <a:ext cx="8355645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1400" dirty="0"/>
              <a:t>The blue areas (top of shoulder and outside of arm) are where you should be numb after the block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Shoulder Surgery –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BEA41F4-D37E-752C-637A-5BFAF6AD9B41}"/>
              </a:ext>
            </a:extLst>
          </p:cNvPr>
          <p:cNvSpPr/>
          <p:nvPr/>
        </p:nvSpPr>
        <p:spPr>
          <a:xfrm>
            <a:off x="5036511" y="3039919"/>
            <a:ext cx="327803" cy="327803"/>
          </a:xfrm>
          <a:prstGeom prst="star5">
            <a:avLst/>
          </a:prstGeom>
          <a:solidFill>
            <a:srgbClr val="92D05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6" name="Google Shape;108;p16">
            <a:extLst>
              <a:ext uri="{FF2B5EF4-FFF2-40B4-BE49-F238E27FC236}">
                <a16:creationId xmlns:a16="http://schemas.microsoft.com/office/drawing/2014/main" id="{C64760AB-0FD2-3055-3D38-B4C1B3B5F03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675" y="1586077"/>
            <a:ext cx="6936079" cy="31892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B0B9A41-B87E-AE86-71CB-38FEBF8AA0DC}"/>
              </a:ext>
            </a:extLst>
          </p:cNvPr>
          <p:cNvSpPr/>
          <p:nvPr/>
        </p:nvSpPr>
        <p:spPr>
          <a:xfrm>
            <a:off x="5094555" y="2173857"/>
            <a:ext cx="179839" cy="215660"/>
          </a:xfrm>
          <a:prstGeom prst="star5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0654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7006" y="490024"/>
            <a:ext cx="7515175" cy="1009604"/>
          </a:xfrm>
        </p:spPr>
        <p:txBody>
          <a:bodyPr/>
          <a:lstStyle/>
          <a:p>
            <a:r>
              <a:rPr lang="en-US" dirty="0" err="1"/>
              <a:t>AmbIT</a:t>
            </a:r>
            <a:r>
              <a:rPr lang="en-US" dirty="0"/>
              <a:t> Pump and Equipment:</a:t>
            </a:r>
            <a:endParaRPr lang="en-US" sz="2000" dirty="0"/>
          </a:p>
        </p:txBody>
      </p:sp>
      <p:pic>
        <p:nvPicPr>
          <p:cNvPr id="7" name="Google Shape;128;p18">
            <a:extLst>
              <a:ext uri="{FF2B5EF4-FFF2-40B4-BE49-F238E27FC236}">
                <a16:creationId xmlns:a16="http://schemas.microsoft.com/office/drawing/2014/main" id="{D3391EA6-3A4D-1CE9-FDC3-FB5384B96F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9074" y="994826"/>
            <a:ext cx="5695951" cy="36885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58E1C7-7E5D-34EC-04C6-EB466AA4B20F}"/>
              </a:ext>
            </a:extLst>
          </p:cNvPr>
          <p:cNvSpPr txBox="1"/>
          <p:nvPr/>
        </p:nvSpPr>
        <p:spPr>
          <a:xfrm>
            <a:off x="6223369" y="1499628"/>
            <a:ext cx="2553369" cy="28032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sz="1600" dirty="0">
                <a:solidFill>
                  <a:srgbClr val="443D3E"/>
                </a:solidFill>
              </a:rPr>
              <a:t>You will receive:</a:t>
            </a:r>
          </a:p>
          <a:p>
            <a:pPr marL="285750" indent="-285750">
              <a:lnSpc>
                <a:spcPts val="2100"/>
              </a:lnSpc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443D3E"/>
                </a:solidFill>
              </a:rPr>
              <a:t>The </a:t>
            </a:r>
            <a:r>
              <a:rPr lang="en-US" sz="1600" dirty="0" err="1">
                <a:solidFill>
                  <a:srgbClr val="443D3E"/>
                </a:solidFill>
              </a:rPr>
              <a:t>ambIT</a:t>
            </a:r>
            <a:r>
              <a:rPr lang="en-US" sz="1600" dirty="0">
                <a:solidFill>
                  <a:srgbClr val="443D3E"/>
                </a:solidFill>
              </a:rPr>
              <a:t> pump</a:t>
            </a:r>
          </a:p>
          <a:p>
            <a:pPr marL="285750" indent="-285750">
              <a:lnSpc>
                <a:spcPts val="2100"/>
              </a:lnSpc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443D3E"/>
                </a:solidFill>
              </a:rPr>
              <a:t>Bag of numbing medication and tubing</a:t>
            </a:r>
          </a:p>
          <a:p>
            <a:pPr marL="285750" indent="-285750">
              <a:lnSpc>
                <a:spcPts val="2100"/>
              </a:lnSpc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443D3E"/>
                </a:solidFill>
              </a:rPr>
              <a:t>Black nylon carrying bag</a:t>
            </a:r>
          </a:p>
          <a:p>
            <a:pPr marL="285750" indent="-285750">
              <a:lnSpc>
                <a:spcPts val="2100"/>
              </a:lnSpc>
              <a:spcAft>
                <a:spcPts val="600"/>
              </a:spcAft>
              <a:buFontTx/>
              <a:buChar char="-"/>
            </a:pPr>
            <a:r>
              <a:rPr lang="en-US" sz="1600" dirty="0">
                <a:solidFill>
                  <a:srgbClr val="443D3E"/>
                </a:solidFill>
              </a:rPr>
              <a:t>White labeled padded mailer with additional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123621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268941" y="1104436"/>
            <a:ext cx="3775020" cy="3601521"/>
          </a:xfrm>
        </p:spPr>
        <p:txBody>
          <a:bodyPr>
            <a:norm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Arial"/>
              <a:buChar char="•"/>
            </a:pPr>
            <a:r>
              <a:rPr lang="en-US" dirty="0"/>
              <a:t>Check that the numbers on the display screen are counting up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Arial"/>
              <a:buChar char="•"/>
            </a:pPr>
            <a:r>
              <a:rPr lang="en-US" dirty="0"/>
              <a:t>Check to make sure the circle button is flashing</a:t>
            </a:r>
          </a:p>
          <a:p>
            <a:pPr marL="457200" lvl="0" indent="-457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240"/>
              <a:buFont typeface="Arial"/>
              <a:buChar char="•"/>
            </a:pPr>
            <a:r>
              <a:rPr lang="en-US" sz="1900" i="1" dirty="0"/>
              <a:t>If you see a number on the screen &amp; the circle is flashing, the pump is on and running.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AmbIT</a:t>
            </a:r>
            <a:r>
              <a:rPr lang="en-US" dirty="0"/>
              <a:t> Pump Functions – The Basics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BEA41F4-D37E-752C-637A-5BFAF6AD9B41}"/>
              </a:ext>
            </a:extLst>
          </p:cNvPr>
          <p:cNvSpPr/>
          <p:nvPr/>
        </p:nvSpPr>
        <p:spPr>
          <a:xfrm>
            <a:off x="5036511" y="3039919"/>
            <a:ext cx="327803" cy="327803"/>
          </a:xfrm>
          <a:prstGeom prst="star5">
            <a:avLst/>
          </a:prstGeom>
          <a:solidFill>
            <a:srgbClr val="92D050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B0B9A41-B87E-AE86-71CB-38FEBF8AA0DC}"/>
              </a:ext>
            </a:extLst>
          </p:cNvPr>
          <p:cNvSpPr/>
          <p:nvPr/>
        </p:nvSpPr>
        <p:spPr>
          <a:xfrm>
            <a:off x="5094555" y="2173857"/>
            <a:ext cx="179839" cy="215660"/>
          </a:xfrm>
          <a:prstGeom prst="star5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8" name="Google Shape;138;p19" descr="C:\Users\newalld\AppData\Local\Microsoft\Windows\Temporary Internet Files\Content.Outlook\35Q9P7RI\IMG_0025.jpg">
            <a:extLst>
              <a:ext uri="{FF2B5EF4-FFF2-40B4-BE49-F238E27FC236}">
                <a16:creationId xmlns:a16="http://schemas.microsoft.com/office/drawing/2014/main" id="{325533D2-A096-F55B-DF29-51CC2AD7231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2771" y="1078783"/>
            <a:ext cx="3476445" cy="33050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BCCAD59-97B9-C36E-E13C-E0DCFBAD6FB8}"/>
              </a:ext>
            </a:extLst>
          </p:cNvPr>
          <p:cNvSpPr/>
          <p:nvPr/>
        </p:nvSpPr>
        <p:spPr>
          <a:xfrm>
            <a:off x="4446258" y="1820159"/>
            <a:ext cx="1130059" cy="646981"/>
          </a:xfrm>
          <a:prstGeom prst="ellipse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effectLst/>
              </a:rPr>
              <a:t>Display Screen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BBEA3-8F71-F78F-8FAF-66F713FAAEA2}"/>
              </a:ext>
            </a:extLst>
          </p:cNvPr>
          <p:cNvSpPr/>
          <p:nvPr/>
        </p:nvSpPr>
        <p:spPr>
          <a:xfrm>
            <a:off x="4475792" y="2581707"/>
            <a:ext cx="1130059" cy="646981"/>
          </a:xfrm>
          <a:prstGeom prst="ellipse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Play/Pause</a:t>
            </a:r>
            <a:endParaRPr lang="en-US" sz="900" dirty="0">
              <a:effectLst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AD86E1C-B642-14A7-48E2-120ACF3FF677}"/>
              </a:ext>
            </a:extLst>
          </p:cNvPr>
          <p:cNvSpPr/>
          <p:nvPr/>
        </p:nvSpPr>
        <p:spPr>
          <a:xfrm>
            <a:off x="4508208" y="3349829"/>
            <a:ext cx="1130059" cy="646981"/>
          </a:xfrm>
          <a:prstGeom prst="ellipse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effectLst/>
              </a:rPr>
              <a:t>Bolus/ “extra dose” button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C5FC1F-FF1C-A5B2-21BD-F7EDEC5EB340}"/>
              </a:ext>
            </a:extLst>
          </p:cNvPr>
          <p:cNvCxnSpPr>
            <a:cxnSpLocks/>
          </p:cNvCxnSpPr>
          <p:nvPr/>
        </p:nvCxnSpPr>
        <p:spPr>
          <a:xfrm>
            <a:off x="5371109" y="2143649"/>
            <a:ext cx="607505" cy="0"/>
          </a:xfrm>
          <a:prstGeom prst="straightConnector1">
            <a:avLst/>
          </a:prstGeom>
          <a:ln>
            <a:solidFill>
              <a:srgbClr val="4C9D2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AF0D5D-02A5-34EC-84DB-14F24806C237}"/>
              </a:ext>
            </a:extLst>
          </p:cNvPr>
          <p:cNvCxnSpPr>
            <a:cxnSpLocks/>
          </p:cNvCxnSpPr>
          <p:nvPr/>
        </p:nvCxnSpPr>
        <p:spPr>
          <a:xfrm>
            <a:off x="5398307" y="2905197"/>
            <a:ext cx="607505" cy="0"/>
          </a:xfrm>
          <a:prstGeom prst="straightConnector1">
            <a:avLst/>
          </a:prstGeom>
          <a:ln>
            <a:solidFill>
              <a:srgbClr val="4C9D2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8186E4-DDEC-BF2A-D6F7-B8F567B2B035}"/>
              </a:ext>
            </a:extLst>
          </p:cNvPr>
          <p:cNvCxnSpPr>
            <a:cxnSpLocks/>
          </p:cNvCxnSpPr>
          <p:nvPr/>
        </p:nvCxnSpPr>
        <p:spPr>
          <a:xfrm>
            <a:off x="5398306" y="3673319"/>
            <a:ext cx="607505" cy="0"/>
          </a:xfrm>
          <a:prstGeom prst="straightConnector1">
            <a:avLst/>
          </a:prstGeom>
          <a:ln>
            <a:solidFill>
              <a:srgbClr val="4C9D2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667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8" y="1203355"/>
            <a:ext cx="3775020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2000" dirty="0"/>
              <a:t>Two vertical lines in the display screen of the pump indicate the pump has been paused.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Restart the pump by pressing the play/pause button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AmbIT</a:t>
            </a:r>
            <a:r>
              <a:rPr lang="en-US" dirty="0"/>
              <a:t> Pump Functions – The Basics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Google Shape;152;p20" descr="C:\Users\newalld\Downloads\IMG9506151.jpg">
            <a:extLst>
              <a:ext uri="{FF2B5EF4-FFF2-40B4-BE49-F238E27FC236}">
                <a16:creationId xmlns:a16="http://schemas.microsoft.com/office/drawing/2014/main" id="{4253B566-F35D-3C86-5C51-FF521F84F4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74631" y="1021569"/>
            <a:ext cx="2979770" cy="37833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D86E1C-B642-14A7-48E2-120ACF3FF677}"/>
              </a:ext>
            </a:extLst>
          </p:cNvPr>
          <p:cNvSpPr/>
          <p:nvPr/>
        </p:nvSpPr>
        <p:spPr>
          <a:xfrm>
            <a:off x="4120168" y="2029738"/>
            <a:ext cx="1130059" cy="646981"/>
          </a:xfrm>
          <a:prstGeom prst="ellipse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“ I </a:t>
            </a:r>
            <a:r>
              <a:rPr lang="en-US" sz="900" dirty="0" err="1"/>
              <a:t>I</a:t>
            </a:r>
            <a:r>
              <a:rPr lang="en-US" sz="900" dirty="0"/>
              <a:t> “</a:t>
            </a:r>
            <a:endParaRPr lang="en-US" sz="900" dirty="0">
              <a:effectLst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8186E4-DDEC-BF2A-D6F7-B8F567B2B035}"/>
              </a:ext>
            </a:extLst>
          </p:cNvPr>
          <p:cNvCxnSpPr>
            <a:cxnSpLocks/>
          </p:cNvCxnSpPr>
          <p:nvPr/>
        </p:nvCxnSpPr>
        <p:spPr>
          <a:xfrm>
            <a:off x="5142906" y="2353228"/>
            <a:ext cx="697177" cy="0"/>
          </a:xfrm>
          <a:prstGeom prst="straightConnector1">
            <a:avLst/>
          </a:prstGeom>
          <a:ln>
            <a:solidFill>
              <a:srgbClr val="4C9D2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0F4F29C-50F5-D7E5-0199-904E2C4B86DF}"/>
              </a:ext>
            </a:extLst>
          </p:cNvPr>
          <p:cNvSpPr/>
          <p:nvPr/>
        </p:nvSpPr>
        <p:spPr>
          <a:xfrm>
            <a:off x="7492949" y="2589731"/>
            <a:ext cx="1130059" cy="646981"/>
          </a:xfrm>
          <a:prstGeom prst="ellipse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effectLst/>
              </a:rPr>
              <a:t>Hit this </a:t>
            </a:r>
            <a:r>
              <a:rPr lang="en-US" sz="900" dirty="0"/>
              <a:t>button to resume</a:t>
            </a:r>
            <a:endParaRPr lang="en-US" sz="900" dirty="0">
              <a:effectLst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04EAC0-925A-C25E-5C0F-CD449B941DB8}"/>
              </a:ext>
            </a:extLst>
          </p:cNvPr>
          <p:cNvCxnSpPr>
            <a:cxnSpLocks/>
          </p:cNvCxnSpPr>
          <p:nvPr/>
        </p:nvCxnSpPr>
        <p:spPr>
          <a:xfrm flipH="1">
            <a:off x="6556075" y="2913221"/>
            <a:ext cx="1037192" cy="0"/>
          </a:xfrm>
          <a:prstGeom prst="straightConnector1">
            <a:avLst/>
          </a:prstGeom>
          <a:ln>
            <a:solidFill>
              <a:srgbClr val="4C9D2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17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8" y="1203355"/>
            <a:ext cx="3775020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2000" dirty="0"/>
              <a:t>You will know the medicine is completed and it is time to remove when the display numbers are at: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Knee Surgery = 800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/>
              <a:t> Ankle/Foot Surgery = 800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/>
              <a:t> Shoulder Surgery = 600 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AmbIT</a:t>
            </a:r>
            <a:r>
              <a:rPr lang="en-US" dirty="0"/>
              <a:t> Pump Functions – The Basics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Google Shape;138;p19" descr="C:\Users\newalld\AppData\Local\Microsoft\Windows\Temporary Internet Files\Content.Outlook\35Q9P7RI\IMG_0025.jpg">
            <a:extLst>
              <a:ext uri="{FF2B5EF4-FFF2-40B4-BE49-F238E27FC236}">
                <a16:creationId xmlns:a16="http://schemas.microsoft.com/office/drawing/2014/main" id="{F7D935ED-5DE2-C7FC-7DFD-A12BF1E9698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2771" y="1078783"/>
            <a:ext cx="3476445" cy="360152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F5C41C0-4B93-964D-70FE-8D4136DEE208}"/>
              </a:ext>
            </a:extLst>
          </p:cNvPr>
          <p:cNvSpPr/>
          <p:nvPr/>
        </p:nvSpPr>
        <p:spPr>
          <a:xfrm>
            <a:off x="4127741" y="1924769"/>
            <a:ext cx="1130059" cy="646981"/>
          </a:xfrm>
          <a:prstGeom prst="ellipse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effectLst/>
              </a:rPr>
              <a:t>Display Screen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96140E-188B-5E99-C3F0-AF32CE149A98}"/>
              </a:ext>
            </a:extLst>
          </p:cNvPr>
          <p:cNvCxnSpPr>
            <a:cxnSpLocks/>
          </p:cNvCxnSpPr>
          <p:nvPr/>
        </p:nvCxnSpPr>
        <p:spPr>
          <a:xfrm>
            <a:off x="5102525" y="2248259"/>
            <a:ext cx="1151626" cy="0"/>
          </a:xfrm>
          <a:prstGeom prst="straightConnector1">
            <a:avLst/>
          </a:prstGeom>
          <a:ln>
            <a:solidFill>
              <a:srgbClr val="4C9D2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5478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7" y="1203355"/>
            <a:ext cx="7538223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2000" dirty="0"/>
              <a:t>Follow the detailed instructions given on the day of surgery</a:t>
            </a:r>
          </a:p>
          <a:p>
            <a:pPr marL="0" indent="0">
              <a:lnSpc>
                <a:spcPct val="90000"/>
              </a:lnSpc>
            </a:pPr>
            <a:r>
              <a:rPr lang="en-US" sz="2000" dirty="0"/>
              <a:t> 	</a:t>
            </a:r>
            <a:r>
              <a:rPr lang="en-US" sz="1700" dirty="0"/>
              <a:t>Refer to the video link 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Remove all tape covering your nerve block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Gently pull the catheter 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Pull until the entire catheter is out and a blue tip is visible at the end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Your Nerve Block Catheter: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072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7" y="1203355"/>
            <a:ext cx="7538223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Removing Your Nerve Block Catheter: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FB48BA-5316-FB39-C1BE-39E95548C896}"/>
              </a:ext>
            </a:extLst>
          </p:cNvPr>
          <p:cNvGrpSpPr/>
          <p:nvPr/>
        </p:nvGrpSpPr>
        <p:grpSpPr>
          <a:xfrm>
            <a:off x="1102181" y="1088682"/>
            <a:ext cx="6680761" cy="3549302"/>
            <a:chOff x="1102181" y="1088682"/>
            <a:chExt cx="6680761" cy="35493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A85C18-D7E1-BEB2-A88C-8AF93D793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181" y="1154248"/>
              <a:ext cx="2718360" cy="344926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9B2895-6303-6F81-28D2-9A94555C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502" y="1088682"/>
              <a:ext cx="2688440" cy="3549302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EFB9E7B-D2D5-308A-CD58-02EDF7B6BB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7738" y="1965630"/>
              <a:ext cx="685800" cy="40730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C27732-D8D6-AEFD-FF27-1C5EB78F3265}"/>
                </a:ext>
              </a:extLst>
            </p:cNvPr>
            <p:cNvSpPr txBox="1"/>
            <p:nvPr/>
          </p:nvSpPr>
          <p:spPr>
            <a:xfrm>
              <a:off x="6490638" y="2274197"/>
              <a:ext cx="1036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Blue 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5926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7" y="1203355"/>
            <a:ext cx="7538223" cy="360152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2000" dirty="0"/>
              <a:t>Take apart the top portion of the pump (cassette) </a:t>
            </a:r>
          </a:p>
          <a:p>
            <a:pPr marL="284163" lvl="1" indent="0">
              <a:lnSpc>
                <a:spcPct val="90000"/>
              </a:lnSpc>
            </a:pPr>
            <a:r>
              <a:rPr lang="en-US" sz="2000" dirty="0"/>
              <a:t> This un-clips from the pump</a:t>
            </a:r>
          </a:p>
          <a:p>
            <a:pPr marL="284163" lvl="1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Discard the cassette, tubing, and empty bag of medicine</a:t>
            </a:r>
            <a:endParaRPr lang="en-US" sz="1700" dirty="0"/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Take the batteries out of the bottom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Place the pump in the white envelope</a:t>
            </a:r>
          </a:p>
          <a:p>
            <a:pPr marL="0" indent="0">
              <a:lnSpc>
                <a:spcPct val="90000"/>
              </a:lnSpc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Seal and drop off at the Post Office (USPS)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 Pump to Return Via Mail (USPS) 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224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Preparing Your Pump to Return Via Mail (USPS):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C25D69-3BDD-C05D-E17D-0D7276003A46}"/>
              </a:ext>
            </a:extLst>
          </p:cNvPr>
          <p:cNvGrpSpPr/>
          <p:nvPr/>
        </p:nvGrpSpPr>
        <p:grpSpPr>
          <a:xfrm>
            <a:off x="674852" y="844296"/>
            <a:ext cx="7413987" cy="3845413"/>
            <a:chOff x="248575" y="756548"/>
            <a:chExt cx="8554291" cy="4463522"/>
          </a:xfrm>
        </p:grpSpPr>
        <p:pic>
          <p:nvPicPr>
            <p:cNvPr id="8" name="Google Shape;182;p23" descr="C:\Users\newalld\Downloads\Resized_20190115_075737_8348.jpeg">
              <a:extLst>
                <a:ext uri="{FF2B5EF4-FFF2-40B4-BE49-F238E27FC236}">
                  <a16:creationId xmlns:a16="http://schemas.microsoft.com/office/drawing/2014/main" id="{5330B7BF-D701-1890-948C-80AE0CCBDC3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48575" y="756549"/>
              <a:ext cx="4096796" cy="44635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Google Shape;183;p23">
              <a:extLst>
                <a:ext uri="{FF2B5EF4-FFF2-40B4-BE49-F238E27FC236}">
                  <a16:creationId xmlns:a16="http://schemas.microsoft.com/office/drawing/2014/main" id="{A0F6CF14-F356-1FAF-5351-712AB507DD3C}"/>
                </a:ext>
              </a:extLst>
            </p:cNvPr>
            <p:cNvCxnSpPr>
              <a:cxnSpLocks/>
            </p:cNvCxnSpPr>
            <p:nvPr/>
          </p:nvCxnSpPr>
          <p:spPr>
            <a:xfrm>
              <a:off x="544019" y="4711760"/>
              <a:ext cx="1265187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0" name="Google Shape;184;p23">
              <a:extLst>
                <a:ext uri="{FF2B5EF4-FFF2-40B4-BE49-F238E27FC236}">
                  <a16:creationId xmlns:a16="http://schemas.microsoft.com/office/drawing/2014/main" id="{C4DBF912-24DF-1FEA-04FE-75472B0003A8}"/>
                </a:ext>
              </a:extLst>
            </p:cNvPr>
            <p:cNvSpPr txBox="1"/>
            <p:nvPr/>
          </p:nvSpPr>
          <p:spPr>
            <a:xfrm>
              <a:off x="483476" y="3969889"/>
              <a:ext cx="1196333" cy="632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443D3E"/>
                  </a:solidFill>
                  <a:latin typeface="Arial"/>
                  <a:ea typeface="Arial"/>
                  <a:cs typeface="Arial"/>
                  <a:sym typeface="Arial"/>
                </a:rPr>
                <a:t>Battery cap</a:t>
              </a:r>
              <a:endParaRPr/>
            </a:p>
          </p:txBody>
        </p:sp>
        <p:pic>
          <p:nvPicPr>
            <p:cNvPr id="11" name="Google Shape;185;p23" descr="C:\Users\newalld\Downloads\Resized_20190115_080229_5175.jpeg">
              <a:extLst>
                <a:ext uri="{FF2B5EF4-FFF2-40B4-BE49-F238E27FC236}">
                  <a16:creationId xmlns:a16="http://schemas.microsoft.com/office/drawing/2014/main" id="{3E84B648-A9C4-706C-4FD4-F30FFB6DA32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08976" y="756548"/>
              <a:ext cx="4266596" cy="446352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186;p23">
              <a:extLst>
                <a:ext uri="{FF2B5EF4-FFF2-40B4-BE49-F238E27FC236}">
                  <a16:creationId xmlns:a16="http://schemas.microsoft.com/office/drawing/2014/main" id="{043BF6A7-0EA3-85C6-877E-C9B80E42EA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5990" y="1425096"/>
              <a:ext cx="2541" cy="15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" name="Google Shape;187;p23">
              <a:extLst>
                <a:ext uri="{FF2B5EF4-FFF2-40B4-BE49-F238E27FC236}">
                  <a16:creationId xmlns:a16="http://schemas.microsoft.com/office/drawing/2014/main" id="{12607634-0078-8885-00DF-2B75EB32F6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4006" y="1416470"/>
              <a:ext cx="1058625" cy="8641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5" name="Google Shape;189;p23">
              <a:extLst>
                <a:ext uri="{FF2B5EF4-FFF2-40B4-BE49-F238E27FC236}">
                  <a16:creationId xmlns:a16="http://schemas.microsoft.com/office/drawing/2014/main" id="{FC03FDD2-ED20-2890-A88B-3A16CB42C754}"/>
                </a:ext>
              </a:extLst>
            </p:cNvPr>
            <p:cNvSpPr txBox="1"/>
            <p:nvPr/>
          </p:nvSpPr>
          <p:spPr>
            <a:xfrm>
              <a:off x="5076817" y="1416470"/>
              <a:ext cx="1058999" cy="3416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3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 dirty="0">
                  <a:solidFill>
                    <a:srgbClr val="443D3E"/>
                  </a:solidFill>
                  <a:latin typeface="Arial"/>
                  <a:ea typeface="Arial"/>
                  <a:cs typeface="Arial"/>
                  <a:sym typeface="Arial"/>
                </a:rPr>
                <a:t>Clip</a:t>
              </a:r>
              <a:endParaRPr dirty="0"/>
            </a:p>
          </p:txBody>
        </p:sp>
        <p:cxnSp>
          <p:nvCxnSpPr>
            <p:cNvPr id="16" name="Google Shape;190;p23">
              <a:extLst>
                <a:ext uri="{FF2B5EF4-FFF2-40B4-BE49-F238E27FC236}">
                  <a16:creationId xmlns:a16="http://schemas.microsoft.com/office/drawing/2014/main" id="{3146D0C2-B622-2289-1EA3-F6144324F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48956" y="999167"/>
              <a:ext cx="448574" cy="80873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7" name="Google Shape;191;p23">
              <a:extLst>
                <a:ext uri="{FF2B5EF4-FFF2-40B4-BE49-F238E27FC236}">
                  <a16:creationId xmlns:a16="http://schemas.microsoft.com/office/drawing/2014/main" id="{4E5136B7-B5F6-C041-98A2-2B95A7DFDFC7}"/>
                </a:ext>
              </a:extLst>
            </p:cNvPr>
            <p:cNvSpPr txBox="1"/>
            <p:nvPr/>
          </p:nvSpPr>
          <p:spPr>
            <a:xfrm>
              <a:off x="7600220" y="756550"/>
              <a:ext cx="1175351" cy="36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443D3E"/>
                  </a:solidFill>
                  <a:latin typeface="Arial"/>
                  <a:ea typeface="Arial"/>
                  <a:cs typeface="Arial"/>
                  <a:sym typeface="Arial"/>
                </a:rPr>
                <a:t>Top Cassette</a:t>
              </a:r>
              <a:endParaRPr/>
            </a:p>
          </p:txBody>
        </p:sp>
        <p:sp>
          <p:nvSpPr>
            <p:cNvPr id="18" name="Google Shape;192;p23">
              <a:extLst>
                <a:ext uri="{FF2B5EF4-FFF2-40B4-BE49-F238E27FC236}">
                  <a16:creationId xmlns:a16="http://schemas.microsoft.com/office/drawing/2014/main" id="{68EE2D5A-BD97-4A06-8698-083906A993F5}"/>
                </a:ext>
              </a:extLst>
            </p:cNvPr>
            <p:cNvSpPr/>
            <p:nvPr/>
          </p:nvSpPr>
          <p:spPr>
            <a:xfrm>
              <a:off x="7460541" y="2460266"/>
              <a:ext cx="451853" cy="2144398"/>
            </a:xfrm>
            <a:prstGeom prst="rightBracket">
              <a:avLst>
                <a:gd name="adj" fmla="val 8333"/>
              </a:avLst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3;p23">
              <a:extLst>
                <a:ext uri="{FF2B5EF4-FFF2-40B4-BE49-F238E27FC236}">
                  <a16:creationId xmlns:a16="http://schemas.microsoft.com/office/drawing/2014/main" id="{B3008EA8-8625-86D2-B48D-3D91FB0EC7E4}"/>
                </a:ext>
              </a:extLst>
            </p:cNvPr>
            <p:cNvSpPr txBox="1"/>
            <p:nvPr/>
          </p:nvSpPr>
          <p:spPr>
            <a:xfrm>
              <a:off x="7994278" y="2360377"/>
              <a:ext cx="808588" cy="19810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rgbClr val="443D3E"/>
                  </a:solidFill>
                  <a:latin typeface="Arial"/>
                  <a:ea typeface="Arial"/>
                  <a:cs typeface="Arial"/>
                  <a:sym typeface="Arial"/>
                </a:rPr>
                <a:t>Send this portion of pump back in mailer</a:t>
              </a:r>
              <a:endParaRPr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9172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F6AE-4450-7CCB-D220-009F26B1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72" y="207887"/>
            <a:ext cx="3726023" cy="640036"/>
          </a:xfrm>
        </p:spPr>
        <p:txBody>
          <a:bodyPr/>
          <a:lstStyle/>
          <a:p>
            <a:r>
              <a:rPr lang="en-US" dirty="0"/>
              <a:t>General Information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3C2BA9-FA83-2814-9049-DFFF39E5C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©2023 Trinity Health, All Rights Reserved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66E1B-FDAE-523A-6B60-B33ED1BA0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124076-DC69-224F-84E7-021D676EB8E2}"/>
              </a:ext>
            </a:extLst>
          </p:cNvPr>
          <p:cNvSpPr txBox="1"/>
          <p:nvPr/>
        </p:nvSpPr>
        <p:spPr>
          <a:xfrm>
            <a:off x="239972" y="784163"/>
            <a:ext cx="5700455" cy="384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sz="1600" dirty="0">
                <a:solidFill>
                  <a:srgbClr val="443D3E"/>
                </a:solidFill>
              </a:rPr>
              <a:t>Nerve blocks can be used to help control some of your pain after surgery.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endParaRPr lang="en-US" sz="1600" dirty="0">
              <a:solidFill>
                <a:srgbClr val="443D3E"/>
              </a:solidFill>
            </a:endParaRP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sz="1600" dirty="0">
                <a:solidFill>
                  <a:srgbClr val="443D3E"/>
                </a:solidFill>
              </a:rPr>
              <a:t>Because of the anatomy of nerves, a nerve block may not take away all your pain.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endParaRPr lang="en-US" sz="1600" dirty="0">
              <a:solidFill>
                <a:srgbClr val="443D3E"/>
              </a:solidFill>
            </a:endParaRP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sz="1600" dirty="0">
                <a:solidFill>
                  <a:srgbClr val="443D3E"/>
                </a:solidFill>
              </a:rPr>
              <a:t>You may have areas of numbness and you may not be able to move your fingers or toes while the nerve block is in effect.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endParaRPr lang="en-US" sz="1600" dirty="0">
              <a:solidFill>
                <a:srgbClr val="443D3E"/>
              </a:solidFill>
            </a:endParaRP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sz="1600" dirty="0">
                <a:solidFill>
                  <a:srgbClr val="443D3E"/>
                </a:solidFill>
              </a:rPr>
              <a:t>However, they are very helpful as an additional way to provide pain relief during the first few days after your surgery.  </a:t>
            </a:r>
          </a:p>
          <a:p>
            <a:pPr>
              <a:lnSpc>
                <a:spcPts val="2100"/>
              </a:lnSpc>
              <a:spcAft>
                <a:spcPts val="600"/>
              </a:spcAft>
            </a:pPr>
            <a:endParaRPr lang="en-US" sz="1600" dirty="0">
              <a:solidFill>
                <a:srgbClr val="443D3E"/>
              </a:solidFill>
            </a:endParaRPr>
          </a:p>
        </p:txBody>
      </p:sp>
      <p:pic>
        <p:nvPicPr>
          <p:cNvPr id="6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9DC6FE8-1720-457A-0596-12E8A08BE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119" y="784163"/>
            <a:ext cx="2362899" cy="1573391"/>
          </a:xfrm>
          <a:prstGeom prst="rect">
            <a:avLst/>
          </a:prstGeom>
        </p:spPr>
      </p:pic>
      <p:pic>
        <p:nvPicPr>
          <p:cNvPr id="7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A74E3D0-2D6A-BD64-C8CA-A6EFA4CB3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324" y="2477129"/>
            <a:ext cx="1637179" cy="227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5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7" y="1203355"/>
            <a:ext cx="7538223" cy="360152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2000" dirty="0"/>
              <a:t>No showering or bathing with the catheter and pump in place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Make sure to always carry the black bag with you while the pump is in place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It is </a:t>
            </a:r>
            <a:r>
              <a:rPr lang="en-US" sz="2000" b="1" dirty="0"/>
              <a:t>OK</a:t>
            </a:r>
            <a:r>
              <a:rPr lang="en-US" sz="2000" dirty="0"/>
              <a:t> to take your other prescribed pain medications while the pump is in place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Avoid direct contact with extreme temperatures </a:t>
            </a:r>
          </a:p>
          <a:p>
            <a:pPr marL="284163" lvl="1" indent="0">
              <a:lnSpc>
                <a:spcPct val="90000"/>
              </a:lnSpc>
            </a:pPr>
            <a:r>
              <a:rPr lang="en-US" sz="2000" dirty="0"/>
              <a:t> Ice is OK to use if it is not directly on your skin and does not get the pump wet</a:t>
            </a:r>
          </a:p>
          <a:p>
            <a:pPr marL="284163" lvl="1" indent="0">
              <a:lnSpc>
                <a:spcPct val="90000"/>
              </a:lnSpc>
            </a:pPr>
            <a:endParaRPr lang="en-US" sz="2000" dirty="0"/>
          </a:p>
          <a:p>
            <a:pPr marL="284163" lvl="1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Reminders About the Pump and Nerve Catheter: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69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345147" y="1203355"/>
            <a:ext cx="7538223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2000" dirty="0"/>
              <a:t>You will be discharged from the hospital with more detailed information about your nerve block.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r>
              <a:rPr lang="en-US" sz="2000" dirty="0"/>
              <a:t> This information will be in your After Visit Summary (AVS)</a:t>
            </a:r>
          </a:p>
          <a:p>
            <a:pPr marL="284163" lvl="1" indent="0">
              <a:lnSpc>
                <a:spcPct val="90000"/>
              </a:lnSpc>
            </a:pPr>
            <a:r>
              <a:rPr lang="en-US" sz="2000" dirty="0"/>
              <a:t> It is very important you read this again once you get home after surgery. </a:t>
            </a:r>
          </a:p>
          <a:p>
            <a:pPr marL="284163" lvl="1" indent="0">
              <a:lnSpc>
                <a:spcPct val="90000"/>
              </a:lnSpc>
            </a:pPr>
            <a:endParaRPr lang="en-US" sz="2000" dirty="0"/>
          </a:p>
          <a:p>
            <a:pPr marL="284163" lvl="1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Reminders About the Pump and Nerve Catheter: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005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47" y="347532"/>
            <a:ext cx="5410331" cy="1009604"/>
          </a:xfrm>
        </p:spPr>
        <p:txBody>
          <a:bodyPr/>
          <a:lstStyle/>
          <a:p>
            <a:r>
              <a:rPr lang="en-US" dirty="0"/>
              <a:t>Who to Contact After you Leave the Hospital: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F6DE1-67F9-7411-53E9-82249C3F6464}"/>
              </a:ext>
            </a:extLst>
          </p:cNvPr>
          <p:cNvSpPr txBox="1"/>
          <p:nvPr/>
        </p:nvSpPr>
        <p:spPr>
          <a:xfrm>
            <a:off x="1825565" y="1409643"/>
            <a:ext cx="5492869" cy="3026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2"/>
            </a:pPr>
            <a:r>
              <a:rPr lang="en-US" sz="1800" dirty="0"/>
              <a:t>The pump is supplied by OR Dynamics. If you have any questions about your pump please contact OR Dynamics 24-hour hotline at</a:t>
            </a:r>
            <a:endParaRPr lang="en-US" dirty="0"/>
          </a:p>
          <a:p>
            <a:pPr marL="396875" lvl="0" indent="-396875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r>
              <a:rPr lang="en-US" sz="1800" dirty="0"/>
              <a:t>    </a:t>
            </a:r>
            <a:r>
              <a:rPr lang="en-US" sz="1800" b="1" dirty="0">
                <a:solidFill>
                  <a:schemeClr val="dk2"/>
                </a:solidFill>
              </a:rPr>
              <a:t>877-620-6060. </a:t>
            </a:r>
          </a:p>
          <a:p>
            <a:pPr marL="396875" lvl="0" indent="-396875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</a:rPr>
              <a:t>If no return call in 5 – 10 mins call</a:t>
            </a:r>
          </a:p>
          <a:p>
            <a:pPr marL="396875" lvl="0" indent="-396875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r>
              <a:rPr lang="en-US" sz="1800" b="1" dirty="0">
                <a:solidFill>
                  <a:schemeClr val="dk2"/>
                </a:solidFill>
              </a:rPr>
              <a:t>888-343-7171</a:t>
            </a:r>
            <a:endParaRPr lang="en-US" dirty="0"/>
          </a:p>
          <a:p>
            <a:pPr marL="0" lvl="0" indent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</a:rPr>
              <a:t>Contact OR Dynamics if you experience:</a:t>
            </a:r>
            <a:endParaRPr lang="en-US" dirty="0"/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</a:rPr>
              <a:t>Unexpected alarm sounds</a:t>
            </a:r>
            <a:endParaRPr lang="en-US" dirty="0"/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Char char="•"/>
            </a:pPr>
            <a:r>
              <a:rPr lang="en-US" sz="1800" u="sng" dirty="0">
                <a:solidFill>
                  <a:schemeClr val="dk1"/>
                </a:solidFill>
              </a:rPr>
              <a:t>Any questions </a:t>
            </a:r>
            <a:r>
              <a:rPr lang="en-US" sz="1800" dirty="0">
                <a:solidFill>
                  <a:schemeClr val="dk1"/>
                </a:solidFill>
              </a:rPr>
              <a:t>relating to the use of the pump</a:t>
            </a:r>
            <a:endParaRPr lang="en-US" dirty="0"/>
          </a:p>
          <a:p>
            <a:pPr marL="457200" lvl="0" indent="-4572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Char char="•"/>
            </a:pPr>
            <a:r>
              <a:rPr lang="en-US" sz="1800" u="sng" dirty="0">
                <a:solidFill>
                  <a:schemeClr val="dk1"/>
                </a:solidFill>
              </a:rPr>
              <a:t>Any side effects </a:t>
            </a:r>
            <a:r>
              <a:rPr lang="en-US" sz="1800" dirty="0">
                <a:solidFill>
                  <a:schemeClr val="dk1"/>
                </a:solidFill>
              </a:rPr>
              <a:t>from the pump medication  </a:t>
            </a:r>
          </a:p>
        </p:txBody>
      </p:sp>
    </p:spTree>
    <p:extLst>
      <p:ext uri="{BB962C8B-B14F-4D97-AF65-F5344CB8AC3E}">
        <p14:creationId xmlns:p14="http://schemas.microsoft.com/office/powerpoint/2010/main" val="1405538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F6DE1-67F9-7411-53E9-82249C3F6464}"/>
              </a:ext>
            </a:extLst>
          </p:cNvPr>
          <p:cNvSpPr txBox="1"/>
          <p:nvPr/>
        </p:nvSpPr>
        <p:spPr>
          <a:xfrm>
            <a:off x="1704795" y="1197940"/>
            <a:ext cx="5492869" cy="320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2"/>
            </a:pPr>
            <a:r>
              <a:rPr lang="en-US" sz="2400" dirty="0"/>
              <a:t>This completes the pre-surgery Nerve Block Catheter and Home Pain Pump education. </a:t>
            </a:r>
          </a:p>
          <a:p>
            <a: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2"/>
            </a:pPr>
            <a:endParaRPr lang="en-US" sz="2400" dirty="0"/>
          </a:p>
          <a:p>
            <a: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2"/>
            </a:pPr>
            <a:r>
              <a:rPr lang="en-US" sz="2400" dirty="0"/>
              <a:t>Thank you for your time. </a:t>
            </a:r>
          </a:p>
          <a:p>
            <a: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2"/>
            </a:pPr>
            <a:endParaRPr lang="en-US" sz="2400" dirty="0"/>
          </a:p>
          <a:p>
            <a:pPr marL="396875" lvl="0" indent="-396875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r>
              <a:rPr lang="en-US" sz="2400" dirty="0"/>
              <a:t>    </a:t>
            </a:r>
            <a:r>
              <a:rPr lang="en-US" sz="2400" b="1" dirty="0">
                <a:solidFill>
                  <a:schemeClr val="dk2"/>
                </a:solidFill>
              </a:rPr>
              <a:t>We look forward to taking care of you!</a:t>
            </a:r>
          </a:p>
          <a:p>
            <a:pPr marL="396875" lvl="0" indent="-396875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endParaRPr lang="en-US" b="1" dirty="0">
              <a:solidFill>
                <a:schemeClr val="dk2"/>
              </a:solidFill>
            </a:endParaRPr>
          </a:p>
          <a:p>
            <a:pPr marL="396875" lvl="0" indent="-396875" algn="ctr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72"/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On the day of surgery: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SzPts val="2072"/>
            </a:pPr>
            <a:r>
              <a:rPr lang="en-US" dirty="0"/>
              <a:t> T</a:t>
            </a:r>
            <a:r>
              <a:rPr lang="en-US" sz="2400" dirty="0"/>
              <a:t>he anesthesiologist will perform a nerve block and leave in place a catheter. </a:t>
            </a:r>
            <a:r>
              <a:rPr lang="en-US" sz="2400" i="1" dirty="0"/>
              <a:t>This is done in pre-op before surgery. </a:t>
            </a:r>
          </a:p>
          <a:p>
            <a:pPr marL="0" indent="0">
              <a:lnSpc>
                <a:spcPct val="90000"/>
              </a:lnSpc>
              <a:buSzPts val="2072"/>
            </a:pPr>
            <a:endParaRPr lang="en-US" sz="2400" dirty="0"/>
          </a:p>
          <a:p>
            <a:pPr marL="0" indent="0">
              <a:lnSpc>
                <a:spcPct val="90000"/>
              </a:lnSpc>
              <a:buSzPts val="2072"/>
            </a:pPr>
            <a:r>
              <a:rPr lang="en-US" sz="2400" dirty="0"/>
              <a:t> This tiny tube (catheter) is connected to a pump that will deliver numbing medication </a:t>
            </a:r>
            <a:r>
              <a:rPr lang="en-US" dirty="0"/>
              <a:t>around the nerves near your </a:t>
            </a:r>
            <a:r>
              <a:rPr lang="en-US" sz="2400" dirty="0"/>
              <a:t>surgery</a:t>
            </a:r>
            <a:r>
              <a:rPr lang="en-US" dirty="0"/>
              <a:t> site.</a:t>
            </a:r>
          </a:p>
          <a:p>
            <a:pPr marL="0" indent="0">
              <a:lnSpc>
                <a:spcPct val="90000"/>
              </a:lnSpc>
              <a:buSzPts val="2072"/>
            </a:pPr>
            <a:endParaRPr lang="en-US" sz="2400" dirty="0"/>
          </a:p>
          <a:p>
            <a:pPr marL="0" indent="0">
              <a:lnSpc>
                <a:spcPct val="90000"/>
              </a:lnSpc>
              <a:buSzPts val="2072"/>
            </a:pPr>
            <a:r>
              <a:rPr lang="en-US" dirty="0"/>
              <a:t> While you are getting ready for surgery, our educators will meet with your caregiver in the waiting room to review the pump instructions. </a:t>
            </a:r>
            <a:endParaRPr lang="en-US" sz="2400" dirty="0"/>
          </a:p>
          <a:p>
            <a:pPr marL="0" indent="0">
              <a:lnSpc>
                <a:spcPct val="90000"/>
              </a:lnSpc>
              <a:buSzPts val="2072"/>
            </a:pPr>
            <a:endParaRPr lang="en-US" sz="2400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Block Catheter – What to Expect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9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9" y="999054"/>
            <a:ext cx="8236688" cy="360152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The pump is called an “</a:t>
            </a:r>
            <a:r>
              <a:rPr lang="en-US" sz="2400" dirty="0" err="1"/>
              <a:t>AmbIT</a:t>
            </a:r>
            <a:r>
              <a:rPr lang="en-US" sz="2400" dirty="0"/>
              <a:t> pump”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 There is enough numbing medicine in the </a:t>
            </a:r>
            <a:r>
              <a:rPr lang="en-US" sz="2400" dirty="0" err="1"/>
              <a:t>AmbIT</a:t>
            </a:r>
            <a:r>
              <a:rPr lang="en-US" sz="2400" dirty="0"/>
              <a:t> pump to give you about 3-4 days' worth of </a:t>
            </a:r>
            <a:r>
              <a:rPr lang="en-US" sz="2400" u="sng" dirty="0"/>
              <a:t>additional </a:t>
            </a:r>
            <a:r>
              <a:rPr lang="en-US" sz="2400" dirty="0"/>
              <a:t>pain control. </a:t>
            </a:r>
            <a:endParaRPr lang="en-US" dirty="0"/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 You will still be sent home with pain medicine prescribed by your surgeon.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 It is OK to take your prescribed pain medicine and use the pain pump.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 The pain nurses will review your instructions with you and your caregiver before you leave the hospital. 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Block Catheter – What to Expect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53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9" y="999054"/>
            <a:ext cx="5189751" cy="360152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You will receive a labeled return mailer on the day of your surgery. </a:t>
            </a:r>
            <a:endParaRPr lang="en-US" dirty="0"/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This mailer is a white padded envelop.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It contains more instructions about the pump.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You will use it to return the pump to the vendor company.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Block Catheter – What to Expect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66E4385B-5A83-170B-2963-D0059C1D1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77" y="999054"/>
            <a:ext cx="1842547" cy="240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4214A7E9-6007-A951-F701-932E0CDC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323" y="2397500"/>
            <a:ext cx="1842547" cy="22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232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9" y="999054"/>
            <a:ext cx="7656906" cy="360152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When the numbing medicine in the pump is completed and empty: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284163" lvl="1" indent="0">
              <a:lnSpc>
                <a:spcPct val="90000"/>
              </a:lnSpc>
            </a:pPr>
            <a:r>
              <a:rPr lang="en-US" dirty="0"/>
              <a:t> You (or your caregiver) will remove the catheter (tiny tube) from your body.</a:t>
            </a:r>
          </a:p>
          <a:p>
            <a:pPr marL="633413" lvl="3" indent="0">
              <a:lnSpc>
                <a:spcPct val="90000"/>
              </a:lnSpc>
            </a:pPr>
            <a:r>
              <a:rPr lang="en-US" sz="1600" i="1" dirty="0"/>
              <a:t>This is very quick, easy, and painless!</a:t>
            </a:r>
          </a:p>
          <a:p>
            <a:pPr marL="633413" lvl="3" indent="0">
              <a:lnSpc>
                <a:spcPct val="90000"/>
              </a:lnSpc>
            </a:pPr>
            <a:r>
              <a:rPr lang="en-US" sz="1600" dirty="0"/>
              <a:t>Removal of the catheter </a:t>
            </a:r>
            <a:r>
              <a:rPr lang="en-US" sz="1600" u="sng" dirty="0"/>
              <a:t>does not</a:t>
            </a:r>
            <a:r>
              <a:rPr lang="en-US" sz="1600" dirty="0"/>
              <a:t> require a visit to your surgeon's office. </a:t>
            </a:r>
            <a:endParaRPr lang="en-US" sz="1600" i="1" dirty="0"/>
          </a:p>
          <a:p>
            <a:pPr marL="633413" lvl="3" indent="0">
              <a:lnSpc>
                <a:spcPct val="90000"/>
              </a:lnSpc>
              <a:buNone/>
            </a:pPr>
            <a:endParaRPr lang="en-US" sz="1600" i="1" dirty="0"/>
          </a:p>
          <a:p>
            <a:pPr marL="284163" lvl="1" indent="0">
              <a:lnSpc>
                <a:spcPct val="90000"/>
              </a:lnSpc>
            </a:pPr>
            <a:r>
              <a:rPr lang="en-US" dirty="0"/>
              <a:t> You will return the </a:t>
            </a:r>
            <a:r>
              <a:rPr lang="en-US" u="sng" dirty="0"/>
              <a:t>pump only </a:t>
            </a:r>
            <a:r>
              <a:rPr lang="en-US" dirty="0"/>
              <a:t>to the vendor company. 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Block Catheter – What to Expect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5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9" y="999054"/>
            <a:ext cx="7656906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A phone number will be provided to you for any help you may need when it comes time to remove the catheter.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r>
              <a:rPr lang="en-US" sz="2400" dirty="0"/>
              <a:t> There is also an instructional video available to watch before and after your surgery:</a:t>
            </a:r>
            <a:endParaRPr lang="en-US" dirty="0"/>
          </a:p>
          <a:p>
            <a:pPr marL="284163" lvl="1" indent="0">
              <a:lnSpc>
                <a:spcPct val="90000"/>
              </a:lnSpc>
            </a:pPr>
            <a:r>
              <a:rPr lang="en-US" dirty="0"/>
              <a:t> Link to video: </a:t>
            </a:r>
            <a:r>
              <a:rPr lang="en-US" dirty="0" err="1">
                <a:hlinkClick r:id="rId2"/>
              </a:rPr>
              <a:t>AmbIT</a:t>
            </a:r>
            <a:r>
              <a:rPr lang="en-US" dirty="0">
                <a:hlinkClick r:id="rId2"/>
              </a:rPr>
              <a:t> pump informational video</a:t>
            </a:r>
            <a:r>
              <a:rPr lang="en-US" dirty="0"/>
              <a:t> 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Block Catheter – What to Expect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01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7006" y="490024"/>
            <a:ext cx="7515175" cy="1009604"/>
          </a:xfrm>
        </p:spPr>
        <p:txBody>
          <a:bodyPr/>
          <a:lstStyle/>
          <a:p>
            <a:r>
              <a:rPr lang="en-US" dirty="0"/>
              <a:t>Nerve Block Placements:</a:t>
            </a:r>
            <a:br>
              <a:rPr lang="en-US" dirty="0"/>
            </a:br>
            <a:r>
              <a:rPr lang="en-US" sz="2000" dirty="0"/>
              <a:t>This chart reviews where to expect your nerve block catheter to be based on what surgery you are having: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115F4B2-6561-EFF6-B20F-CE1D7986A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576759"/>
              </p:ext>
            </p:extLst>
          </p:nvPr>
        </p:nvGraphicFramePr>
        <p:xfrm>
          <a:off x="1524000" y="2074668"/>
          <a:ext cx="6096000" cy="1752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09085307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322162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Surgery Type: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Catheter Location: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010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 – Upper Thigh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60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Ankle/Foot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Outside of your leg behind your knee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401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Shoulder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Side of neck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9771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5CFD7B8-1E66-CFFE-4C5A-68A7DACE87C5}"/>
              </a:ext>
            </a:extLst>
          </p:cNvPr>
          <p:cNvSpPr txBox="1"/>
          <p:nvPr/>
        </p:nvSpPr>
        <p:spPr>
          <a:xfrm>
            <a:off x="741872" y="4226943"/>
            <a:ext cx="7737894" cy="3409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en-US" sz="1600" dirty="0">
                <a:solidFill>
                  <a:srgbClr val="443D3E"/>
                </a:solidFill>
              </a:rPr>
              <a:t>The next few slides contain photo examples of what the nerve blocks look like </a:t>
            </a:r>
            <a:r>
              <a:rPr lang="en-US" sz="1600" dirty="0">
                <a:solidFill>
                  <a:srgbClr val="443D3E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443D3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7408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17419" y="999054"/>
            <a:ext cx="7656906" cy="360152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</a:pPr>
            <a:r>
              <a:rPr lang="en-US" sz="2400" dirty="0"/>
              <a:t> </a:t>
            </a:r>
            <a:r>
              <a:rPr lang="en-US" sz="1600" dirty="0"/>
              <a:t>The blue areas (inside of the knee) are where you should be numb after the block</a:t>
            </a:r>
          </a:p>
          <a:p>
            <a:pPr marL="0" indent="0">
              <a:lnSpc>
                <a:spcPct val="90000"/>
              </a:lnSpc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lnSpc>
                <a:spcPct val="90000"/>
              </a:lnSpc>
              <a:spcBef>
                <a:spcPts val="800"/>
              </a:spcBef>
              <a:buSzPts val="2072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Knee Surgery –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©2023 Trinity Health, All Rights Reserved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9F9553-C816-6842-8939-EE75ECF7EB2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Google Shape;100;p15">
            <a:extLst>
              <a:ext uri="{FF2B5EF4-FFF2-40B4-BE49-F238E27FC236}">
                <a16:creationId xmlns:a16="http://schemas.microsoft.com/office/drawing/2014/main" id="{E271321E-D503-710E-FAF7-DE7E3B31F3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975" y="1411289"/>
            <a:ext cx="6804288" cy="28940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2BEA41F4-D37E-752C-637A-5BFAF6AD9B41}"/>
              </a:ext>
            </a:extLst>
          </p:cNvPr>
          <p:cNvSpPr/>
          <p:nvPr/>
        </p:nvSpPr>
        <p:spPr>
          <a:xfrm>
            <a:off x="5106838" y="2838091"/>
            <a:ext cx="327803" cy="327803"/>
          </a:xfrm>
          <a:prstGeom prst="star5">
            <a:avLst/>
          </a:prstGeom>
          <a:solidFill>
            <a:schemeClr val="tx2"/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34209872"/>
      </p:ext>
    </p:extLst>
  </p:cSld>
  <p:clrMapOvr>
    <a:masterClrMapping/>
  </p:clrMapOvr>
</p:sld>
</file>

<file path=ppt/theme/theme1.xml><?xml version="1.0" encoding="utf-8"?>
<a:theme xmlns:a="http://schemas.openxmlformats.org/drawingml/2006/main" name="Main Content Slide Layout">
  <a:themeElements>
    <a:clrScheme name="Trinity Health">
      <a:dk1>
        <a:srgbClr val="000000"/>
      </a:dk1>
      <a:lt1>
        <a:sysClr val="window" lastClr="FFFFFF"/>
      </a:lt1>
      <a:dk2>
        <a:srgbClr val="6E2585"/>
      </a:dk2>
      <a:lt2>
        <a:srgbClr val="4D4F53"/>
      </a:lt2>
      <a:accent1>
        <a:srgbClr val="6E2585"/>
      </a:accent1>
      <a:accent2>
        <a:srgbClr val="007DBA"/>
      </a:accent2>
      <a:accent3>
        <a:srgbClr val="00BFB3"/>
      </a:accent3>
      <a:accent4>
        <a:srgbClr val="4C9D2F"/>
      </a:accent4>
      <a:accent5>
        <a:srgbClr val="DC8633"/>
      </a:accent5>
      <a:accent6>
        <a:srgbClr val="AD3963"/>
      </a:accent6>
      <a:hlink>
        <a:srgbClr val="6E2585"/>
      </a:hlink>
      <a:folHlink>
        <a:srgbClr val="808080"/>
      </a:folHlink>
    </a:clrScheme>
    <a:fontScheme name="Trinity Health -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noFill/>
        </a:ln>
        <a:effectLst/>
      </a:spPr>
      <a:bodyPr rtlCol="0" anchor="ctr"/>
      <a:lstStyle>
        <a:defPPr algn="ctr">
          <a:defRPr>
            <a:effectLst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100"/>
          </a:lnSpc>
          <a:spcAft>
            <a:spcPts val="600"/>
          </a:spcAft>
          <a:defRPr sz="1600" dirty="0" smtClean="0">
            <a:solidFill>
              <a:srgbClr val="443D3E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be892cc-368f-4b29-8739-251a18fe59ad">FSPJP6XYT6WE-1409129322-61</_dlc_DocId>
    <_dlc_DocIdUrl xmlns="8be892cc-368f-4b29-8739-251a18fe59ad">
      <Url>https://mytrinityhealth.sharepoint.com/sites/SO-MarketingCommunications/_layouts/15/DocIdRedir.aspx?ID=FSPJP6XYT6WE-1409129322-61</Url>
      <Description>FSPJP6XYT6WE-1409129322-61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64637705B3646A0A0123995B1E3B3" ma:contentTypeVersion="12" ma:contentTypeDescription="Create a new document." ma:contentTypeScope="" ma:versionID="032412a6ab309e946315d58b2a05f010">
  <xsd:schema xmlns:xsd="http://www.w3.org/2001/XMLSchema" xmlns:xs="http://www.w3.org/2001/XMLSchema" xmlns:p="http://schemas.microsoft.com/office/2006/metadata/properties" xmlns:ns2="8be892cc-368f-4b29-8739-251a18fe59ad" xmlns:ns3="8e1b6ede-af36-4c57-b4af-49d7724fef8e" targetNamespace="http://schemas.microsoft.com/office/2006/metadata/properties" ma:root="true" ma:fieldsID="e7063194c635dd7bf6e279b0f4360511" ns2:_="" ns3:_="">
    <xsd:import namespace="8be892cc-368f-4b29-8739-251a18fe59ad"/>
    <xsd:import namespace="8e1b6ede-af36-4c57-b4af-49d7724fef8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e892cc-368f-4b29-8739-251a18fe59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1b6ede-af36-4c57-b4af-49d7724fe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9836DC-494E-4B5F-85C5-307A811085C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189451C-B86D-43F5-AA06-34D722258368}">
  <ds:schemaRefs>
    <ds:schemaRef ds:uri="8e1b6ede-af36-4c57-b4af-49d7724fef8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8be892cc-368f-4b29-8739-251a18fe59a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D64140-CBEF-4884-A90F-62C255E1BA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e892cc-368f-4b29-8739-251a18fe59ad"/>
    <ds:schemaRef ds:uri="8e1b6ede-af36-4c57-b4af-49d7724fef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C88FC6E-F497-4A21-9773-B9F3D9265D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TrinityHealth_PPTtemplate.potx</Template>
  <TotalTime>11933</TotalTime>
  <Words>1374</Words>
  <Application>Microsoft Office PowerPoint</Application>
  <PresentationFormat>On-screen Show (16:9)</PresentationFormat>
  <Paragraphs>262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Main Content Slide Layout</vt:lpstr>
      <vt:lpstr>Patient Guide to Continuous Nerve Block Catheter with Home Pain Pump</vt:lpstr>
      <vt:lpstr>General Information</vt:lpstr>
      <vt:lpstr>Nerve Block Catheter – What to Expect</vt:lpstr>
      <vt:lpstr>Nerve Block Catheter – What to Expect</vt:lpstr>
      <vt:lpstr>Nerve Block Catheter – What to Expect</vt:lpstr>
      <vt:lpstr>Nerve Block Catheter – What to Expect</vt:lpstr>
      <vt:lpstr>Nerve Block Catheter – What to Expect</vt:lpstr>
      <vt:lpstr>Nerve Block Placements: This chart reviews where to expect your nerve block catheter to be based on what surgery you are having:</vt:lpstr>
      <vt:lpstr>Knee Surgery – </vt:lpstr>
      <vt:lpstr>Ankle/Foot Surgery – </vt:lpstr>
      <vt:lpstr>Shoulder Surgery – </vt:lpstr>
      <vt:lpstr>AmbIT Pump and Equipment:</vt:lpstr>
      <vt:lpstr>AmbIT Pump Functions – The Basics</vt:lpstr>
      <vt:lpstr>AmbIT Pump Functions – The Basics</vt:lpstr>
      <vt:lpstr>AmbIT Pump Functions – The Basics</vt:lpstr>
      <vt:lpstr>Removing Your Nerve Block Catheter:</vt:lpstr>
      <vt:lpstr>Removing Your Nerve Block Catheter:</vt:lpstr>
      <vt:lpstr>Preparing Your Pump to Return Via Mail (USPS) :</vt:lpstr>
      <vt:lpstr>Preparing Your Pump to Return Via Mail (USPS):</vt:lpstr>
      <vt:lpstr>A Few Reminders About the Pump and Nerve Catheter:</vt:lpstr>
      <vt:lpstr>A Few Reminders About the Pump and Nerve Catheter:</vt:lpstr>
      <vt:lpstr>Who to Contact After you Leave the Hospital:</vt:lpstr>
      <vt:lpstr>PowerPoint Presentation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Document Title</dc:title>
  <dc:creator>Michael Cottone</dc:creator>
  <cp:lastModifiedBy>Deborah F. Newall</cp:lastModifiedBy>
  <cp:revision>186</cp:revision>
  <cp:lastPrinted>2015-03-20T16:41:08Z</cp:lastPrinted>
  <dcterms:created xsi:type="dcterms:W3CDTF">2015-06-01T18:54:58Z</dcterms:created>
  <dcterms:modified xsi:type="dcterms:W3CDTF">2023-06-20T13:46:54Z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0x01010008D64637705B3646A0A0123995B1E3B3</vt:lpwstr>
  </property>
  <property fmtid="{D5CDD505-2E9C-101B-9397-08002B2CF9AE}" pid="3" name="_dlc_DocIdItemGuid">
    <vt:lpwstr>812dd9c8-2bdb-411a-9565-2e884f2d5d89</vt:lpwstr>
  </property>
</Properties>
</file>