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06" r:id="rId5"/>
    <p:sldId id="300" r:id="rId6"/>
    <p:sldId id="315" r:id="rId7"/>
    <p:sldId id="316" r:id="rId8"/>
    <p:sldId id="318" r:id="rId9"/>
    <p:sldId id="317" r:id="rId10"/>
    <p:sldId id="319" r:id="rId11"/>
    <p:sldId id="320" r:id="rId12"/>
    <p:sldId id="321" r:id="rId13"/>
    <p:sldId id="322" r:id="rId14"/>
    <p:sldId id="323" r:id="rId15"/>
    <p:sldId id="325" r:id="rId16"/>
    <p:sldId id="326" r:id="rId17"/>
    <p:sldId id="327" r:id="rId18"/>
    <p:sldId id="328" r:id="rId19"/>
    <p:sldId id="329" r:id="rId20"/>
    <p:sldId id="308" r:id="rId21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5">
          <p15:clr>
            <a:srgbClr val="A4A3A4"/>
          </p15:clr>
        </p15:guide>
        <p15:guide id="2" pos="6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585"/>
    <a:srgbClr val="4C9D2F"/>
    <a:srgbClr val="658D1B"/>
    <a:srgbClr val="54565B"/>
    <a:srgbClr val="312C2B"/>
    <a:srgbClr val="443D3E"/>
    <a:srgbClr val="99D156"/>
    <a:srgbClr val="249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88" autoAdjust="0"/>
    <p:restoredTop sz="95850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846" y="120"/>
      </p:cViewPr>
      <p:guideLst>
        <p:guide orient="horz" pos="3005"/>
        <p:guide pos="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-3756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30C43E-AA5E-6B46-A1F1-BB0047D6E822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409768-1E2F-2A40-8D59-42AAD128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85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8F235D-792C-8C4C-A812-06E713B0B218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69798C-9FC1-714E-BB69-2199F60E7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318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245" cy="515069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611" y="2572022"/>
            <a:ext cx="5755622" cy="4757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6E25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20612" y="3236192"/>
            <a:ext cx="3050947" cy="926494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spcAft>
                <a:spcPts val="0"/>
              </a:spcAft>
              <a:buNone/>
              <a:defRPr sz="1600" baseline="0">
                <a:solidFill>
                  <a:srgbClr val="443D3E"/>
                </a:solidFill>
              </a:defRPr>
            </a:lvl1pPr>
          </a:lstStyle>
          <a:p>
            <a:pPr lvl="0"/>
            <a:r>
              <a:rPr lang="en-US" dirty="0"/>
              <a:t>Presenter’s Name Here</a:t>
            </a:r>
            <a:br>
              <a:rPr lang="en-US" dirty="0"/>
            </a:br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Date Here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817889" y="1819807"/>
            <a:ext cx="5755623" cy="752215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200">
                <a:solidFill>
                  <a:srgbClr val="443D3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49" y="440425"/>
            <a:ext cx="2876808" cy="88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7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" y="0"/>
            <a:ext cx="9143245" cy="515069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31677" y="852334"/>
            <a:ext cx="3726023" cy="1009604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2" y="4668739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7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" y="0"/>
            <a:ext cx="9143245" cy="5150695"/>
          </a:xfrm>
          <a:prstGeom prst="rect">
            <a:avLst/>
          </a:prstGeom>
        </p:spPr>
      </p:pic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31677" y="852334"/>
            <a:ext cx="3726023" cy="1009604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2800">
                <a:solidFill>
                  <a:srgbClr val="4C9D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2" y="4668739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7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393408" y="999054"/>
            <a:ext cx="8236688" cy="3601521"/>
          </a:xfrm>
        </p:spPr>
        <p:txBody>
          <a:bodyPr/>
          <a:lstStyle>
            <a:lvl1pPr marL="285750" indent="-285750"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9913" indent="-225425">
              <a:buClr>
                <a:schemeClr val="tx2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1688" indent="-174625">
              <a:spcAft>
                <a:spcPts val="600"/>
              </a:spcAft>
              <a:buSzPct val="100000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19163" indent="-173038">
              <a:spcAft>
                <a:spcPts val="600"/>
              </a:spcAft>
              <a:tabLst/>
              <a:defRPr>
                <a:latin typeface="Calibri" panose="020F0502020204030204" pitchFamily="34" charset="0"/>
              </a:defRPr>
            </a:lvl4pPr>
            <a:lvl5pPr>
              <a:spcAft>
                <a:spcPts val="600"/>
              </a:spcAft>
              <a:defRPr baseline="0">
                <a:latin typeface="Calibri" panose="020F0502020204030204" pitchFamily="34" charset="0"/>
              </a:defRPr>
            </a:lvl5pPr>
            <a:lvl6pPr marL="2286000" indent="-225425">
              <a:spcAft>
                <a:spcPts val="600"/>
              </a:spcAft>
              <a:buFontTx/>
              <a:buNone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7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496" y="999056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496" y="999056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339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496" y="1161904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496" y="164172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8322" y="1161904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8322" y="164172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93408" y="317065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789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7366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93408" y="999055"/>
            <a:ext cx="8229600" cy="3630095"/>
          </a:xfrm>
          <a:prstGeom prst="rect">
            <a:avLst/>
          </a:prstGeom>
        </p:spPr>
        <p:txBody>
          <a:bodyPr vert="horz" lIns="0" tIns="9144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1" y="4882370"/>
            <a:ext cx="3835387" cy="1869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©2022 Trinity Health, All Rights Reserved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4832328"/>
            <a:ext cx="406692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/>
          <p:cNvPicPr>
            <a:picLocks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708"/>
          <a:stretch/>
        </p:blipFill>
        <p:spPr>
          <a:xfrm>
            <a:off x="377" y="-4"/>
            <a:ext cx="9143245" cy="822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2" y="4668739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8" r:id="rId3"/>
    <p:sldLayoutId id="2147483653" r:id="rId4"/>
    <p:sldLayoutId id="2147483665" r:id="rId5"/>
    <p:sldLayoutId id="2147483666" r:id="rId6"/>
    <p:sldLayoutId id="2147483677" r:id="rId7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7030A0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9913" indent="-225425" algn="l" defTabSz="4572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­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1688" indent="-174625" algn="l" defTabSz="4572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400" indent="-166688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4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4pPr>
      <a:lvl5pPr marL="1082675" indent="-168275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bg1">
            <a:lumMod val="65000"/>
          </a:schemeClr>
        </a:buClr>
        <a:buFont typeface="Arial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5pPr>
      <a:lvl6pPr marL="25146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 dirty="0"/>
              <a:t>Molly Sieffert BSN, RN</a:t>
            </a:r>
          </a:p>
          <a:p>
            <a:pPr lvl="0"/>
            <a:r>
              <a:rPr lang="en-US" dirty="0"/>
              <a:t>Orthopedic Nurse Navigator</a:t>
            </a:r>
            <a:br>
              <a:rPr lang="en-US" dirty="0"/>
            </a:b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Total Joint Discharge Instructions</a:t>
            </a:r>
          </a:p>
        </p:txBody>
      </p:sp>
      <p:sp>
        <p:nvSpPr>
          <p:cNvPr id="24" name="Subtitle 2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774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7E9288-BEEA-4A8F-AA9E-634241B839A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Signs of a PE (blood clot in the lungs) are: </a:t>
            </a:r>
          </a:p>
          <a:p>
            <a:pPr marL="457200" lvl="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  Shortness of breath </a:t>
            </a:r>
          </a:p>
          <a:p>
            <a:pPr marL="457200" lvl="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  Chest pain</a:t>
            </a:r>
          </a:p>
          <a:p>
            <a:pPr marL="457200" lvl="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  Coughing up blood</a:t>
            </a:r>
          </a:p>
          <a:p>
            <a:pPr marL="457200" lvl="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  Rapid heart rate</a:t>
            </a:r>
          </a:p>
          <a:p>
            <a:pPr marL="457200" lvl="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  Confusion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D087AF-03E2-4413-B1FA-0ACC1FFE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and symptoms of a PE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8D146-C50B-466B-8056-EE6058A74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E68B4-8334-4BC8-A424-81361A264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05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2302F8-2DA6-4562-BA0B-DC1184B7B09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Ankle pump/circulation exercises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Get up for a short walk at least every hour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Take your anticoagulant medication as prescribed</a:t>
            </a:r>
          </a:p>
          <a:p>
            <a:pPr marL="741363" lvl="1" indent="-457200">
              <a:buFont typeface="Arial" panose="020B0604020202020204" pitchFamily="34" charset="0"/>
              <a:buChar char="•"/>
            </a:pPr>
            <a:r>
              <a:rPr lang="en-US" dirty="0"/>
              <a:t>A possible side effect of anticoagulants is excessive bleeding, if you notice any severe or recurrent bleeding call 911</a:t>
            </a:r>
          </a:p>
          <a:p>
            <a:pPr marL="741363"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You should also seek immediate medical attention if you </a:t>
            </a:r>
          </a:p>
          <a:p>
            <a:pPr marL="741363" lvl="1" indent="-457200">
              <a:buFont typeface="Arial" panose="020B0604020202020204" pitchFamily="34" charset="0"/>
              <a:buChar char="•"/>
            </a:pPr>
            <a:r>
              <a:rPr lang="en-US" dirty="0"/>
              <a:t>Are involved in a major accident</a:t>
            </a:r>
          </a:p>
          <a:p>
            <a:pPr marL="741363" lvl="1" indent="-457200">
              <a:buFont typeface="Arial" panose="020B0604020202020204" pitchFamily="34" charset="0"/>
              <a:buChar char="•"/>
            </a:pPr>
            <a:r>
              <a:rPr lang="en-US" dirty="0"/>
              <a:t>Experience a blow to the head</a:t>
            </a:r>
          </a:p>
          <a:p>
            <a:pPr marL="741363" lvl="1" indent="-457200">
              <a:buFont typeface="Arial" panose="020B0604020202020204" pitchFamily="34" charset="0"/>
              <a:buChar char="•"/>
            </a:pPr>
            <a:r>
              <a:rPr lang="en-US" dirty="0"/>
              <a:t>Are unable to stop any bleeding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9F4398-DA6A-4A76-AC51-EE675901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Clot Prevention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40B27-DFAA-4281-8A43-0AF56F207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F6E659-260C-4DE7-9399-1FE9E3B90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249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D5F91A-838C-4EA9-AE76-F5EB6CD8DAF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should remove your dressing 7 days after surgery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may shower with the dressing on and after it is removed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Do not put lotions or creams on your incision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Do not go in a tub bath, hot tub, pool or lake until your incision is completely healed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8202A2-8BFF-4116-BADA-169764FCE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Incision Care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8092F-4C37-4321-9CF6-B3194C941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58D75-D93F-4B5C-B334-637FB1483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477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6BA4DD-0EED-480D-9087-52BEE3E446D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Do not touch your incision until it is healed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Do not put lotions, creams, ointments or sprays on your incision until it is well healed and scarred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If you develop a cut or puncture wound anywhere on your body, clean the area thoroughly. Watch carefully for redness, drainage, a fever or other signs of infection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Tell your primary care provider and your dentist that you have a joint replacement 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Do not have a routine dental check-up or cleaning for at least 3 months following your joint replacement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FB2C86-DBDA-4343-9F8F-3EAC0BB7F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Infection Prevention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10BEA-6B21-4DB0-B9BE-11037A3A9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5D0C4-FC0F-4A0E-B71E-AC9CE3DAA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9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067234-7318-495A-8173-BCE8EFC5386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Continue following your home exercise program given to you by your physical therapist. This is also in your </a:t>
            </a:r>
            <a:r>
              <a:rPr lang="en-US" dirty="0">
                <a:solidFill>
                  <a:schemeClr val="tx2"/>
                </a:solidFill>
              </a:rPr>
              <a:t>Hip/Knee Replacement Guide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Get up for a short walk every hour 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Your activity level should increase every day as you progress in your recovery, you may use a pedometer/activity tracker to track your steps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5187D2-14BD-470E-945F-F03DEF98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Mobility /Exercises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32852-4845-4BA2-8A7B-618251EAD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6BA2D6-3F6E-47FB-8B89-7906CE0D2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5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20D052-568E-474E-A5BB-D278302F038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have more than one temperature greater than 101 degrees in 24 hours or chills with a fever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have bleeding from your incision that leaks out from your dressing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have an increase in drainage or a bad smell from the incision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develop an open area on incision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are having pain that you can’t control when you are taking your pain medications as directed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develop numbness or tingling in the surgical foot or leg 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1806D5-8B99-4754-B0EF-FBA0FC5DE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your Orthopedic Surgeon if: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3DC69A-12F5-4540-AE2C-8A3BADA8F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D0AE9A-673A-4DB2-8316-8013DC84E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03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034125-77B9-4CE0-B987-8CA005B4A78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You fall 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You develop any symptoms of a blood clot in  your leg such as swelling in the thigh, calf or ankle that doesn’t go down after elevating your leg; or pain, heat or tenderness in calf, thigh, groin or back of the knee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Clr>
                <a:schemeClr val="tx2"/>
              </a:buClr>
            </a:pPr>
            <a:r>
              <a:rPr lang="en-US" sz="2400" b="1" dirty="0">
                <a:solidFill>
                  <a:srgbClr val="FF0000"/>
                </a:solidFill>
              </a:rPr>
              <a:t>Call 911 if you develop chest pain or sudden shortness of breath or any other symptoms of a blood clot in your lung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D995AE-4505-4E40-8D19-AD179EE11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your Orthopedic Surgeon if: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338F2-E80C-49BF-84DD-4AE83615C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37F12-D413-4B6A-972A-0C2F254D2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90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25470AC-375C-4280-B815-F15F66C3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928A-B6DF-4BA0-99F4-567A54E9F604}"/>
              </a:ext>
            </a:extLst>
          </p:cNvPr>
          <p:cNvSpPr txBox="1"/>
          <p:nvPr/>
        </p:nvSpPr>
        <p:spPr>
          <a:xfrm>
            <a:off x="622853" y="1143074"/>
            <a:ext cx="51948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Thank you for your attention today. If you have any questions about this information, talk with your nurse. </a:t>
            </a:r>
          </a:p>
          <a:p>
            <a:r>
              <a:rPr lang="en-US" sz="1800" dirty="0"/>
              <a:t>The education is available at any time for you or your family to view and review again.</a:t>
            </a:r>
          </a:p>
          <a:p>
            <a:endParaRPr lang="en-US" sz="1800" dirty="0"/>
          </a:p>
          <a:p>
            <a:r>
              <a:rPr lang="en-US" sz="1800" dirty="0"/>
              <a:t>Thank you, </a:t>
            </a:r>
          </a:p>
          <a:p>
            <a:r>
              <a:rPr lang="en-US" sz="1800" dirty="0"/>
              <a:t>Molly </a:t>
            </a:r>
          </a:p>
          <a:p>
            <a:r>
              <a:rPr lang="en-US" sz="1800" dirty="0"/>
              <a:t>Orthopedic Nurse Navigator</a:t>
            </a:r>
          </a:p>
        </p:txBody>
      </p:sp>
    </p:spTree>
    <p:extLst>
      <p:ext uri="{BB962C8B-B14F-4D97-AF65-F5344CB8AC3E}">
        <p14:creationId xmlns:p14="http://schemas.microsoft.com/office/powerpoint/2010/main" val="169740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This information is a review of the content in your </a:t>
            </a:r>
            <a:r>
              <a:rPr lang="en-US" dirty="0">
                <a:solidFill>
                  <a:srgbClr val="6E2585"/>
                </a:solidFill>
              </a:rPr>
              <a:t>Hip/Knee Replacement Guide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/>
              <a:t>that you received from your surgeon’s office, and was referred to in your pre-operative education class. Please keep the guidebook handy at home, for easy reference as you recover. </a:t>
            </a:r>
          </a:p>
          <a:p>
            <a:r>
              <a:rPr lang="en-US" dirty="0"/>
              <a:t>Please watch this presentation and ask your nurse if you have any questions.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7DCF65-3B0D-4E9B-BDE3-DDF4095F78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Take Tylenol 1000 mg every 8 hours, and your opioid pain medication as needed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Side effects of the opioid pain medication are nausea, constipation and drowsiness 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It is important you take your pain medication as prescribed 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Having pain doesn’t mean you should stop your physical therapy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If your pain medicine isn’t effective in controlling your pain contact your surgeon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D2316E-FEFE-49CB-BE37-7882E58F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Pain Management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F627-026D-444B-AC9A-75025219B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3C9EE-EE0F-4244-ABEA-EFC53D53E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3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ED432D-C41D-4B63-9F24-3073633E720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Swelling is normal and can continue for a few months after surgery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Bruising is also very common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Elevating your leg above the level of the heart is important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Make sure you are using cold therapy e.g. cold machine/gel packs to help reduce the swelling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DD72B7-54E9-42C0-8096-BAD0916D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Swelling/Bruising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5FEADF-9A8A-47D4-8B47-DF0805E476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22B5D-865B-426A-B459-D37EAC533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630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A8487E62-6091-4623-80E0-371415FCFE2B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 rotWithShape="1">
          <a:blip r:embed="rId2"/>
          <a:stretch/>
        </p:blipFill>
        <p:spPr>
          <a:xfrm>
            <a:off x="1298505" y="133350"/>
            <a:ext cx="6546990" cy="4484688"/>
          </a:xfrm>
          <a:noFill/>
        </p:spPr>
      </p:pic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F842CC3B-2B30-43FF-A03A-C3D3EEC5E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489F9553-C816-6842-8939-EE75ECF7EB2B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A903E-E010-4682-9856-9F8D4183D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©2022 Trinity Health,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13565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0C52AE-F84D-49CE-84D2-793506751CE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To prevent constipation: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Increase your fluid intake and fiber in your diet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Increase your activity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Make sure you take a stool softener (Colace) and a laxative (</a:t>
            </a:r>
            <a:r>
              <a:rPr lang="en-US" dirty="0" err="1"/>
              <a:t>Miralax</a:t>
            </a:r>
            <a:r>
              <a:rPr lang="en-US" dirty="0"/>
              <a:t>)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Continue to take this medication until you are no longer taking an opioid for pain and having regular bowel movements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6B3263-392C-486F-AA91-3EC1A48D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Constipation Prevention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FEECD-26F5-4F8B-AC20-56DA5DE24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39D65D-E840-4ABA-918F-4E2F0402C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262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817559-1BD8-49A6-8B24-A7F18414999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400" dirty="0"/>
              <a:t>You may experience nausea after your surgery due to the anesthesia, pain medication and constipation.</a:t>
            </a:r>
          </a:p>
          <a:p>
            <a:r>
              <a:rPr lang="en-US" sz="2400" dirty="0"/>
              <a:t>To prevent nausea: </a:t>
            </a:r>
          </a:p>
          <a:p>
            <a:pPr marL="571500" indent="-5715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Don’t take your pain medicine on an empty stomach. </a:t>
            </a:r>
          </a:p>
          <a:p>
            <a:pPr marL="571500" indent="-5715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Eat some type of food before taking the medication.</a:t>
            </a:r>
          </a:p>
          <a:p>
            <a:pPr marL="571500" indent="-5715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Eat small frequent meals and drink plenty of water  </a:t>
            </a:r>
          </a:p>
          <a:p>
            <a:pPr marL="571500" indent="-5715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Contact your surgeon if you continue to have nausea with your pain medication.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552AB2-C894-4C86-AFBE-7D7AA0B43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Nausea Prevention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C7FBC-9515-4C40-9DF4-71C3CDEC7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E659A5-E4BB-4BE5-B615-1E67A335D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45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11F473-A70B-4163-98A4-DD36D5B0A6E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Frequent urination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Insomnia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Decreased appetite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812D1A-46C4-4D65-BC13-CFF7BF0E9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complaints after surgery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C0FE57-20E6-4903-818C-9F0332C26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591F10-B13F-48C8-844C-409CDEC1C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30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C88106-D293-4C31-804B-AA4E812334D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Signs of a DVT (blood clot in the leg) are: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Swelling in the thigh, calf or ankle that doesn’t go down after elevating your leg</a:t>
            </a:r>
          </a:p>
          <a:p>
            <a:pPr marL="457200" indent="-4572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/>
              <a:t>You might also have unusual pain, heat or tenderness in calf, thigh, groin or back of the knee  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1676A1-2226-48D8-A67B-9FD2649F1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and Symptoms of a DVT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C55E9-4AAD-411E-9F7F-8A8E4620E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©2022 Trinity Health, All Rights Reserved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E7507-8599-46EF-A750-AB43B993F0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530425"/>
      </p:ext>
    </p:extLst>
  </p:cSld>
  <p:clrMapOvr>
    <a:masterClrMapping/>
  </p:clrMapOvr>
</p:sld>
</file>

<file path=ppt/theme/theme1.xml><?xml version="1.0" encoding="utf-8"?>
<a:theme xmlns:a="http://schemas.openxmlformats.org/drawingml/2006/main" name="Main Content Slide Layout">
  <a:themeElements>
    <a:clrScheme name="Trinity Health">
      <a:dk1>
        <a:srgbClr val="000000"/>
      </a:dk1>
      <a:lt1>
        <a:sysClr val="window" lastClr="FFFFFF"/>
      </a:lt1>
      <a:dk2>
        <a:srgbClr val="6E2585"/>
      </a:dk2>
      <a:lt2>
        <a:srgbClr val="4D4F53"/>
      </a:lt2>
      <a:accent1>
        <a:srgbClr val="6E2585"/>
      </a:accent1>
      <a:accent2>
        <a:srgbClr val="007DBA"/>
      </a:accent2>
      <a:accent3>
        <a:srgbClr val="00BFB3"/>
      </a:accent3>
      <a:accent4>
        <a:srgbClr val="4C9D2F"/>
      </a:accent4>
      <a:accent5>
        <a:srgbClr val="DC8633"/>
      </a:accent5>
      <a:accent6>
        <a:srgbClr val="AD3963"/>
      </a:accent6>
      <a:hlink>
        <a:srgbClr val="6E2585"/>
      </a:hlink>
      <a:folHlink>
        <a:srgbClr val="808080"/>
      </a:folHlink>
    </a:clrScheme>
    <a:fontScheme name="Trinity Health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38100">
          <a:noFill/>
        </a:ln>
        <a:effectLst/>
      </a:spPr>
      <a:bodyPr rtlCol="0" anchor="ctr"/>
      <a:lstStyle>
        <a:defPPr algn="ctr">
          <a:defRPr>
            <a:effectLst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100"/>
          </a:lnSpc>
          <a:spcAft>
            <a:spcPts val="600"/>
          </a:spcAft>
          <a:defRPr sz="1600" dirty="0" smtClean="0">
            <a:solidFill>
              <a:srgbClr val="443D3E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93cd0a0-c610-48de-8ecd-ab3db77378b3">
      <UserInfo>
        <DisplayName>Paul Theuerkauf</DisplayName>
        <AccountId>20304</AccountId>
        <AccountType/>
      </UserInfo>
      <UserInfo>
        <DisplayName>Christine M. Mulka</DisplayName>
        <AccountId>4037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8D85B0FA637A4BA2DB43247CF575B5" ma:contentTypeVersion="5" ma:contentTypeDescription="Create a new document." ma:contentTypeScope="" ma:versionID="57e470858ba3b03a195aa86ee389152f">
  <xsd:schema xmlns:xsd="http://www.w3.org/2001/XMLSchema" xmlns:xs="http://www.w3.org/2001/XMLSchema" xmlns:p="http://schemas.microsoft.com/office/2006/metadata/properties" xmlns:ns2="70a37b80-f429-4279-9f1a-91780c61f8bc" xmlns:ns3="893cd0a0-c610-48de-8ecd-ab3db77378b3" targetNamespace="http://schemas.microsoft.com/office/2006/metadata/properties" ma:root="true" ma:fieldsID="6ec86cfa8c53550475a6ac4cdd8b0560" ns2:_="" ns3:_="">
    <xsd:import namespace="70a37b80-f429-4279-9f1a-91780c61f8bc"/>
    <xsd:import namespace="893cd0a0-c610-48de-8ecd-ab3db77378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a37b80-f429-4279-9f1a-91780c61f8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cd0a0-c610-48de-8ecd-ab3db77378b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89451C-B86D-43F5-AA06-34D722258368}">
  <ds:schemaRefs>
    <ds:schemaRef ds:uri="http://purl.org/dc/elements/1.1/"/>
    <ds:schemaRef ds:uri="http://purl.org/dc/terms/"/>
    <ds:schemaRef ds:uri="http://schemas.openxmlformats.org/package/2006/metadata/core-properties"/>
    <ds:schemaRef ds:uri="ac40fbc5-9bbb-492e-9fc3-dc86319c6346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33ac5a13-813e-474f-abcd-ed70f7eb7dd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C88FC6E-F497-4A21-9773-B9F3D9265D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34165C-65BF-447A-BBF6-D50F4BE1E04A}"/>
</file>

<file path=docProps/app.xml><?xml version="1.0" encoding="utf-8"?>
<Properties xmlns="http://schemas.openxmlformats.org/officeDocument/2006/extended-properties" xmlns:vt="http://schemas.openxmlformats.org/officeDocument/2006/docPropsVTypes">
  <Template>TrinityHealth_PPTtemplate.potx</Template>
  <TotalTime>11890</TotalTime>
  <Words>1044</Words>
  <Application>Microsoft Office PowerPoint</Application>
  <PresentationFormat>On-screen Show (16:9)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Main Content Slide Layout</vt:lpstr>
      <vt:lpstr>Total Joint Discharge Instructions</vt:lpstr>
      <vt:lpstr>PowerPoint Presentation</vt:lpstr>
      <vt:lpstr>Pain Management</vt:lpstr>
      <vt:lpstr>Swelling/Bruising</vt:lpstr>
      <vt:lpstr>PowerPoint Presentation</vt:lpstr>
      <vt:lpstr>Constipation Prevention</vt:lpstr>
      <vt:lpstr>Nausea Prevention</vt:lpstr>
      <vt:lpstr>Other common complaints after surgery</vt:lpstr>
      <vt:lpstr>Signs and Symptoms of a DVT</vt:lpstr>
      <vt:lpstr>Signs and symptoms of a PE</vt:lpstr>
      <vt:lpstr>Blood Clot Prevention</vt:lpstr>
      <vt:lpstr>Incision Care</vt:lpstr>
      <vt:lpstr>Infection Prevention</vt:lpstr>
      <vt:lpstr>Mobility /Exercises</vt:lpstr>
      <vt:lpstr>Contact your Orthopedic Surgeon if: </vt:lpstr>
      <vt:lpstr>Contact your Orthopedic Surgeon if: </vt:lpstr>
      <vt:lpstr>PowerPoint Presentation</vt:lpstr>
    </vt:vector>
  </TitlesOfParts>
  <Company>Trinity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Document Title</dc:title>
  <dc:creator>Michael Cottone</dc:creator>
  <cp:lastModifiedBy>Molly A. Sieffert</cp:lastModifiedBy>
  <cp:revision>191</cp:revision>
  <cp:lastPrinted>2015-03-20T16:41:08Z</cp:lastPrinted>
  <dcterms:created xsi:type="dcterms:W3CDTF">2015-06-01T18:54:58Z</dcterms:created>
  <dcterms:modified xsi:type="dcterms:W3CDTF">2022-08-19T18:04:50Z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0x010100788D85B0FA637A4BA2DB43247CF575B5</vt:lpwstr>
  </property>
  <property fmtid="{D5CDD505-2E9C-101B-9397-08002B2CF9AE}" pid="3" name="_dlc_DocIdItemGuid">
    <vt:lpwstr>13334aa1-c854-4350-9b84-cf13f57fa411</vt:lpwstr>
  </property>
  <property fmtid="{D5CDD505-2E9C-101B-9397-08002B2CF9AE}" pid="4" name="MediaServiceImageTags">
    <vt:lpwstr/>
  </property>
</Properties>
</file>