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5"/>
  </p:sldMasterIdLst>
  <p:notesMasterIdLst>
    <p:notesMasterId r:id="rId27"/>
  </p:notesMasterIdLst>
  <p:handoutMasterIdLst>
    <p:handoutMasterId r:id="rId28"/>
  </p:handoutMasterIdLst>
  <p:sldIdLst>
    <p:sldId id="263" r:id="rId6"/>
    <p:sldId id="264" r:id="rId7"/>
    <p:sldId id="267" r:id="rId8"/>
    <p:sldId id="268" r:id="rId9"/>
    <p:sldId id="269" r:id="rId10"/>
    <p:sldId id="270" r:id="rId11"/>
    <p:sldId id="271" r:id="rId12"/>
    <p:sldId id="272" r:id="rId13"/>
    <p:sldId id="273" r:id="rId14"/>
    <p:sldId id="274" r:id="rId15"/>
    <p:sldId id="285" r:id="rId16"/>
    <p:sldId id="275" r:id="rId17"/>
    <p:sldId id="276" r:id="rId18"/>
    <p:sldId id="277" r:id="rId19"/>
    <p:sldId id="278" r:id="rId20"/>
    <p:sldId id="279" r:id="rId21"/>
    <p:sldId id="280" r:id="rId22"/>
    <p:sldId id="281" r:id="rId23"/>
    <p:sldId id="282" r:id="rId24"/>
    <p:sldId id="283" r:id="rId25"/>
    <p:sldId id="284" r:id="rId26"/>
  </p:sldIdLst>
  <p:sldSz cx="9144000" cy="6858000" type="screen4x3"/>
  <p:notesSz cx="6858000" cy="9144000"/>
  <p:defaultTextStyle>
    <a:defPPr>
      <a:defRPr lang="en-US"/>
    </a:defPPr>
    <a:lvl1pPr algn="l" rtl="0" eaLnBrk="0" fontAlgn="base" hangingPunct="0">
      <a:spcBef>
        <a:spcPct val="0"/>
      </a:spcBef>
      <a:spcAft>
        <a:spcPct val="0"/>
      </a:spcAft>
      <a:defRPr sz="2400" kern="1200" baseline="-250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baseline="-250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baseline="-250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baseline="-250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baseline="-25000">
        <a:solidFill>
          <a:schemeClr val="tx1"/>
        </a:solidFill>
        <a:latin typeface="Arial" charset="0"/>
        <a:ea typeface="ＭＳ Ｐゴシック" charset="-128"/>
        <a:cs typeface="+mn-cs"/>
      </a:defRPr>
    </a:lvl5pPr>
    <a:lvl6pPr marL="2286000" algn="l" defTabSz="914400" rtl="0" eaLnBrk="1" latinLnBrk="0" hangingPunct="1">
      <a:defRPr sz="2400" kern="1200" baseline="-25000">
        <a:solidFill>
          <a:schemeClr val="tx1"/>
        </a:solidFill>
        <a:latin typeface="Arial" charset="0"/>
        <a:ea typeface="ＭＳ Ｐゴシック" charset="-128"/>
        <a:cs typeface="+mn-cs"/>
      </a:defRPr>
    </a:lvl6pPr>
    <a:lvl7pPr marL="2743200" algn="l" defTabSz="914400" rtl="0" eaLnBrk="1" latinLnBrk="0" hangingPunct="1">
      <a:defRPr sz="2400" kern="1200" baseline="-25000">
        <a:solidFill>
          <a:schemeClr val="tx1"/>
        </a:solidFill>
        <a:latin typeface="Arial" charset="0"/>
        <a:ea typeface="ＭＳ Ｐゴシック" charset="-128"/>
        <a:cs typeface="+mn-cs"/>
      </a:defRPr>
    </a:lvl7pPr>
    <a:lvl8pPr marL="3200400" algn="l" defTabSz="914400" rtl="0" eaLnBrk="1" latinLnBrk="0" hangingPunct="1">
      <a:defRPr sz="2400" kern="1200" baseline="-25000">
        <a:solidFill>
          <a:schemeClr val="tx1"/>
        </a:solidFill>
        <a:latin typeface="Arial" charset="0"/>
        <a:ea typeface="ＭＳ Ｐゴシック" charset="-128"/>
        <a:cs typeface="+mn-cs"/>
      </a:defRPr>
    </a:lvl8pPr>
    <a:lvl9pPr marL="3657600" algn="l" defTabSz="914400" rtl="0" eaLnBrk="1" latinLnBrk="0" hangingPunct="1">
      <a:defRPr sz="2400" kern="1200" baseline="-250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456">
          <p15:clr>
            <a:srgbClr val="A4A3A4"/>
          </p15:clr>
        </p15:guide>
        <p15:guide id="2" pos="4128">
          <p15:clr>
            <a:srgbClr val="A4A3A4"/>
          </p15:clr>
        </p15:guide>
        <p15:guide id="3" pos="54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5B5D"/>
    <a:srgbClr val="860038"/>
    <a:srgbClr val="FFCF01"/>
    <a:srgbClr val="E36E1E"/>
    <a:srgbClr val="352C65"/>
    <a:srgbClr val="737A36"/>
    <a:srgbClr val="77787B"/>
    <a:srgbClr val="AFB5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46"/>
    <p:restoredTop sz="72620" autoAdjust="0"/>
  </p:normalViewPr>
  <p:slideViewPr>
    <p:cSldViewPr>
      <p:cViewPr varScale="1">
        <p:scale>
          <a:sx n="50" d="100"/>
          <a:sy n="50" d="100"/>
        </p:scale>
        <p:origin x="1960" y="32"/>
      </p:cViewPr>
      <p:guideLst>
        <p:guide orient="horz" pos="3456"/>
        <p:guide pos="412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baseline="0">
                <a:ea typeface="Geneva" charset="0"/>
                <a:cs typeface="ヒラギノ角ゴ Pro W3" charset="0"/>
              </a:defRPr>
            </a:lvl1pPr>
          </a:lstStyle>
          <a:p>
            <a:pPr>
              <a:defRPr/>
            </a:pPr>
            <a:endParaRPr lang="en-US"/>
          </a:p>
        </p:txBody>
      </p:sp>
      <p:sp>
        <p:nvSpPr>
          <p:cNvPr id="8195" name="Rectangle 3"/>
          <p:cNvSpPr>
            <a:spLocks noGrp="1" noChangeArrowheads="1"/>
          </p:cNvSpPr>
          <p:nvPr>
            <p:ph type="dt" sz="quarter"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baseline="0">
                <a:ea typeface="Geneva" charset="0"/>
                <a:cs typeface="ヒラギノ角ゴ Pro W3" charset="0"/>
              </a:defRPr>
            </a:lvl1pPr>
          </a:lstStyle>
          <a:p>
            <a:pPr>
              <a:defRPr/>
            </a:pPr>
            <a:endParaRPr lang="en-US"/>
          </a:p>
        </p:txBody>
      </p:sp>
      <p:sp>
        <p:nvSpPr>
          <p:cNvPr id="8196" name="Rectangle 4"/>
          <p:cNvSpPr>
            <a:spLocks noGrp="1" noChangeArrowheads="1"/>
          </p:cNvSpPr>
          <p:nvPr>
            <p:ph type="ftr" sz="quarter" idx="2"/>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baseline="0">
                <a:ea typeface="Geneva" charset="0"/>
                <a:cs typeface="ヒラギノ角ゴ Pro W3" charset="0"/>
              </a:defRPr>
            </a:lvl1pPr>
          </a:lstStyle>
          <a:p>
            <a:pPr>
              <a:defRPr/>
            </a:pPr>
            <a:endParaRPr lang="en-US"/>
          </a:p>
        </p:txBody>
      </p:sp>
      <p:sp>
        <p:nvSpPr>
          <p:cNvPr id="8197" name="Rectangle 5"/>
          <p:cNvSpPr>
            <a:spLocks noGrp="1" noChangeArrowheads="1"/>
          </p:cNvSpPr>
          <p:nvPr>
            <p:ph type="sldNum" sz="quarter" idx="3"/>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baseline="0"/>
            </a:lvl1pPr>
          </a:lstStyle>
          <a:p>
            <a:fld id="{B4369482-B05E-2942-8DE9-080E479497EE}" type="slidenum">
              <a:rPr lang="en-US" altLang="x-none"/>
              <a:pPr/>
              <a:t>‹#›</a:t>
            </a:fld>
            <a:endParaRPr lang="en-US" altLang="x-non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baseline="0">
                <a:ea typeface="Geneva" charset="0"/>
                <a:cs typeface="ヒラギノ角ゴ Pro W3"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baseline="0">
                <a:ea typeface="Geneva" charset="0"/>
                <a:cs typeface="ヒラギノ角ゴ Pro W3"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baseline="0">
                <a:ea typeface="Geneva" charset="0"/>
                <a:cs typeface="ヒラギノ角ゴ Pro W3" charset="0"/>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baseline="0"/>
            </a:lvl1pPr>
          </a:lstStyle>
          <a:p>
            <a:fld id="{494E992A-1A53-5F44-AD77-EC51C90C52E9}"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Geneva"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Arial" charset="0"/>
        <a:ea typeface="Geneva" pitchFamily="-96" charset="-128"/>
        <a:cs typeface="Geneva" charset="0"/>
      </a:defRPr>
    </a:lvl3pPr>
    <a:lvl4pPr marL="1371600" algn="l" rtl="0" eaLnBrk="0" fontAlgn="base" hangingPunct="0">
      <a:spcBef>
        <a:spcPct val="30000"/>
      </a:spcBef>
      <a:spcAft>
        <a:spcPct val="0"/>
      </a:spcAft>
      <a:defRPr sz="1200" kern="1200">
        <a:solidFill>
          <a:schemeClr val="tx1"/>
        </a:solidFill>
        <a:latin typeface="Arial" charset="0"/>
        <a:ea typeface="Geneva" pitchFamily="-9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Geneva" pitchFamily="-9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4E992A-1A53-5F44-AD77-EC51C90C52E9}" type="slidenum">
              <a:rPr lang="en-US" altLang="x-none" smtClean="0"/>
              <a:pPr/>
              <a:t>9</a:t>
            </a:fld>
            <a:endParaRPr lang="en-US" altLang="x-none"/>
          </a:p>
        </p:txBody>
      </p:sp>
    </p:spTree>
    <p:extLst>
      <p:ext uri="{BB962C8B-B14F-4D97-AF65-F5344CB8AC3E}">
        <p14:creationId xmlns:p14="http://schemas.microsoft.com/office/powerpoint/2010/main" val="3997079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4E992A-1A53-5F44-AD77-EC51C90C52E9}" type="slidenum">
              <a:rPr lang="en-US" altLang="x-none" smtClean="0"/>
              <a:pPr/>
              <a:t>20</a:t>
            </a:fld>
            <a:endParaRPr lang="en-US" altLang="x-none"/>
          </a:p>
        </p:txBody>
      </p:sp>
    </p:spTree>
    <p:extLst>
      <p:ext uri="{BB962C8B-B14F-4D97-AF65-F5344CB8AC3E}">
        <p14:creationId xmlns:p14="http://schemas.microsoft.com/office/powerpoint/2010/main" val="2002411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hasCustomPrompt="1"/>
          </p:nvPr>
        </p:nvSpPr>
        <p:spPr>
          <a:xfrm>
            <a:off x="1295400" y="2601912"/>
            <a:ext cx="5808663" cy="1589088"/>
          </a:xfrm>
        </p:spPr>
        <p:txBody>
          <a:bodyPr anchor="ctr"/>
          <a:lstStyle>
            <a:lvl1pPr>
              <a:defRPr sz="3600"/>
            </a:lvl1pPr>
          </a:lstStyle>
          <a:p>
            <a:pPr lvl="0"/>
            <a:r>
              <a:rPr lang="en-US" noProof="0"/>
              <a:t>Your Presentation Title Goes Here</a:t>
            </a:r>
            <a:endParaRPr lang="en-US" noProof="0" dirty="0"/>
          </a:p>
        </p:txBody>
      </p:sp>
      <p:sp>
        <p:nvSpPr>
          <p:cNvPr id="4100" name="Rectangle 4"/>
          <p:cNvSpPr>
            <a:spLocks noGrp="1" noChangeArrowheads="1"/>
          </p:cNvSpPr>
          <p:nvPr>
            <p:ph type="subTitle" idx="1" hasCustomPrompt="1"/>
          </p:nvPr>
        </p:nvSpPr>
        <p:spPr>
          <a:xfrm>
            <a:off x="1295400" y="4191000"/>
            <a:ext cx="5808663" cy="1066800"/>
          </a:xfrm>
        </p:spPr>
        <p:txBody>
          <a:bodyPr/>
          <a:lstStyle>
            <a:lvl1pPr marL="0" indent="0">
              <a:buFont typeface="Times" charset="0"/>
              <a:buNone/>
              <a:defRPr sz="1800" b="1" cap="all" baseline="0"/>
            </a:lvl1pPr>
          </a:lstStyle>
          <a:p>
            <a:pPr lvl="0"/>
            <a:r>
              <a:rPr lang="en-US" noProof="0" dirty="0"/>
              <a:t>Presenter name</a:t>
            </a:r>
          </a:p>
        </p:txBody>
      </p:sp>
      <p:sp>
        <p:nvSpPr>
          <p:cNvPr id="4" name="Rectangle 63"/>
          <p:cNvSpPr>
            <a:spLocks noGrp="1" noChangeArrowheads="1"/>
          </p:cNvSpPr>
          <p:nvPr>
            <p:ph type="dt" sz="half" idx="10"/>
          </p:nvPr>
        </p:nvSpPr>
        <p:spPr>
          <a:xfrm>
            <a:off x="6172200" y="6172200"/>
            <a:ext cx="1676400" cy="381000"/>
          </a:xfrm>
        </p:spPr>
        <p:txBody>
          <a:bodyPr/>
          <a:lstStyle>
            <a:lvl1pPr algn="r">
              <a:defRPr/>
            </a:lvl1pPr>
          </a:lstStyle>
          <a:p>
            <a:fld id="{4B7E89D2-25EE-5842-ACEC-2DEBA2C7AEF1}" type="datetime1">
              <a:rPr lang="en-US" altLang="x-none"/>
              <a:pPr/>
              <a:t>4/9/2020</a:t>
            </a:fld>
            <a:endParaRPr lang="en-US" altLang="x-none" dirty="0"/>
          </a:p>
        </p:txBody>
      </p:sp>
    </p:spTree>
    <p:extLst>
      <p:ext uri="{BB962C8B-B14F-4D97-AF65-F5344CB8AC3E}">
        <p14:creationId xmlns:p14="http://schemas.microsoft.com/office/powerpoint/2010/main" val="1987117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4E17F108-BDBF-874C-B9E8-C753A85D052E}" type="slidenum">
              <a:rPr lang="en-US" altLang="x-none"/>
              <a:pPr/>
              <a:t>‹#›</a:t>
            </a:fld>
            <a:endParaRPr lang="en-US" altLang="x-none"/>
          </a:p>
        </p:txBody>
      </p:sp>
      <p:sp>
        <p:nvSpPr>
          <p:cNvPr id="5" name="Rectangle 25"/>
          <p:cNvSpPr>
            <a:spLocks noGrp="1" noChangeArrowheads="1"/>
          </p:cNvSpPr>
          <p:nvPr>
            <p:ph type="dt" sz="half" idx="11"/>
          </p:nvPr>
        </p:nvSpPr>
        <p:spPr>
          <a:ln/>
        </p:spPr>
        <p:txBody>
          <a:bodyPr/>
          <a:lstStyle>
            <a:lvl1pPr>
              <a:defRPr/>
            </a:lvl1pPr>
          </a:lstStyle>
          <a:p>
            <a:fld id="{151649EE-6C19-AC42-8253-073E1C3269EC}" type="datetime1">
              <a:rPr lang="en-US" altLang="x-none"/>
              <a:pPr/>
              <a:t>4/9/2020</a:t>
            </a:fld>
            <a:endParaRPr lang="en-US" altLang="x-none"/>
          </a:p>
        </p:txBody>
      </p:sp>
    </p:spTree>
    <p:extLst>
      <p:ext uri="{BB962C8B-B14F-4D97-AF65-F5344CB8AC3E}">
        <p14:creationId xmlns:p14="http://schemas.microsoft.com/office/powerpoint/2010/main" val="294764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7863" y="914400"/>
            <a:ext cx="2116137"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9450" y="914400"/>
            <a:ext cx="6196013"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C154AA30-B8EE-444C-9185-BFC43F3136F7}" type="slidenum">
              <a:rPr lang="en-US" altLang="x-none"/>
              <a:pPr/>
              <a:t>‹#›</a:t>
            </a:fld>
            <a:endParaRPr lang="en-US" altLang="x-none"/>
          </a:p>
        </p:txBody>
      </p:sp>
      <p:sp>
        <p:nvSpPr>
          <p:cNvPr id="5" name="Rectangle 25"/>
          <p:cNvSpPr>
            <a:spLocks noGrp="1" noChangeArrowheads="1"/>
          </p:cNvSpPr>
          <p:nvPr>
            <p:ph type="dt" sz="half" idx="11"/>
          </p:nvPr>
        </p:nvSpPr>
        <p:spPr>
          <a:ln/>
        </p:spPr>
        <p:txBody>
          <a:bodyPr/>
          <a:lstStyle>
            <a:lvl1pPr>
              <a:defRPr/>
            </a:lvl1pPr>
          </a:lstStyle>
          <a:p>
            <a:fld id="{E6E89AF2-6632-0F4F-9996-67538106DECC}" type="datetime1">
              <a:rPr lang="en-US" altLang="x-none"/>
              <a:pPr/>
              <a:t>4/9/2020</a:t>
            </a:fld>
            <a:endParaRPr lang="en-US" altLang="x-none"/>
          </a:p>
        </p:txBody>
      </p:sp>
    </p:spTree>
    <p:extLst>
      <p:ext uri="{BB962C8B-B14F-4D97-AF65-F5344CB8AC3E}">
        <p14:creationId xmlns:p14="http://schemas.microsoft.com/office/powerpoint/2010/main" val="201241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9450" y="990600"/>
            <a:ext cx="8464550" cy="6096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608A66F9-504A-4947-9F76-DAF07877F37E}" type="slidenum">
              <a:rPr lang="en-US" altLang="x-none"/>
              <a:pPr/>
              <a:t>‹#›</a:t>
            </a:fld>
            <a:endParaRPr lang="en-US" altLang="x-none"/>
          </a:p>
        </p:txBody>
      </p:sp>
      <p:sp>
        <p:nvSpPr>
          <p:cNvPr id="5" name="Rectangle 25"/>
          <p:cNvSpPr>
            <a:spLocks noGrp="1" noChangeArrowheads="1"/>
          </p:cNvSpPr>
          <p:nvPr>
            <p:ph type="dt" sz="half" idx="11"/>
          </p:nvPr>
        </p:nvSpPr>
        <p:spPr>
          <a:ln/>
        </p:spPr>
        <p:txBody>
          <a:bodyPr/>
          <a:lstStyle>
            <a:lvl1pPr>
              <a:defRPr/>
            </a:lvl1pPr>
          </a:lstStyle>
          <a:p>
            <a:fld id="{1E94D0FD-5D2B-C741-B03B-8699A7E36868}" type="datetime1">
              <a:rPr lang="en-US" altLang="x-none"/>
              <a:pPr/>
              <a:t>4/9/2020</a:t>
            </a:fld>
            <a:endParaRPr lang="en-US" altLang="x-none"/>
          </a:p>
        </p:txBody>
      </p:sp>
    </p:spTree>
    <p:extLst>
      <p:ext uri="{BB962C8B-B14F-4D97-AF65-F5344CB8AC3E}">
        <p14:creationId xmlns:p14="http://schemas.microsoft.com/office/powerpoint/2010/main" val="853808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3155A81E-3C69-4E44-802C-535CC2869792}" type="slidenum">
              <a:rPr lang="en-US" altLang="x-none"/>
              <a:pPr/>
              <a:t>‹#›</a:t>
            </a:fld>
            <a:endParaRPr lang="en-US" altLang="x-none"/>
          </a:p>
        </p:txBody>
      </p:sp>
      <p:sp>
        <p:nvSpPr>
          <p:cNvPr id="5" name="Rectangle 25"/>
          <p:cNvSpPr>
            <a:spLocks noGrp="1" noChangeArrowheads="1"/>
          </p:cNvSpPr>
          <p:nvPr>
            <p:ph type="dt" sz="half" idx="11"/>
          </p:nvPr>
        </p:nvSpPr>
        <p:spPr>
          <a:ln/>
        </p:spPr>
        <p:txBody>
          <a:bodyPr/>
          <a:lstStyle>
            <a:lvl1pPr>
              <a:defRPr/>
            </a:lvl1pPr>
          </a:lstStyle>
          <a:p>
            <a:fld id="{7A5D8A99-5A43-1A47-83D5-AA348B1E5CE3}" type="datetime1">
              <a:rPr lang="en-US" altLang="x-none"/>
              <a:pPr/>
              <a:t>4/9/2020</a:t>
            </a:fld>
            <a:endParaRPr lang="en-US" altLang="x-none"/>
          </a:p>
        </p:txBody>
      </p:sp>
    </p:spTree>
    <p:extLst>
      <p:ext uri="{BB962C8B-B14F-4D97-AF65-F5344CB8AC3E}">
        <p14:creationId xmlns:p14="http://schemas.microsoft.com/office/powerpoint/2010/main" val="477209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4041775"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9975" y="1752600"/>
            <a:ext cx="4041775"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45C6C788-57AA-2640-825C-CA9B0D26D32B}" type="slidenum">
              <a:rPr lang="en-US" altLang="x-none"/>
              <a:pPr/>
              <a:t>‹#›</a:t>
            </a:fld>
            <a:endParaRPr lang="en-US" altLang="x-none"/>
          </a:p>
        </p:txBody>
      </p:sp>
      <p:sp>
        <p:nvSpPr>
          <p:cNvPr id="6" name="Rectangle 25"/>
          <p:cNvSpPr>
            <a:spLocks noGrp="1" noChangeArrowheads="1"/>
          </p:cNvSpPr>
          <p:nvPr>
            <p:ph type="dt" sz="half" idx="11"/>
          </p:nvPr>
        </p:nvSpPr>
        <p:spPr>
          <a:ln/>
        </p:spPr>
        <p:txBody>
          <a:bodyPr/>
          <a:lstStyle>
            <a:lvl1pPr>
              <a:defRPr/>
            </a:lvl1pPr>
          </a:lstStyle>
          <a:p>
            <a:fld id="{93EADC39-8BD9-8F41-A66C-DA49FC5CE1D2}" type="datetime1">
              <a:rPr lang="en-US" altLang="x-none"/>
              <a:pPr/>
              <a:t>4/9/2020</a:t>
            </a:fld>
            <a:endParaRPr lang="en-US" altLang="x-none"/>
          </a:p>
        </p:txBody>
      </p:sp>
    </p:spTree>
    <p:extLst>
      <p:ext uri="{BB962C8B-B14F-4D97-AF65-F5344CB8AC3E}">
        <p14:creationId xmlns:p14="http://schemas.microsoft.com/office/powerpoint/2010/main" val="1752683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fld id="{A18C1956-4CE7-2349-A1D9-A4C02E9BB2AF}" type="slidenum">
              <a:rPr lang="en-US" altLang="x-none"/>
              <a:pPr/>
              <a:t>‹#›</a:t>
            </a:fld>
            <a:endParaRPr lang="en-US" altLang="x-none"/>
          </a:p>
        </p:txBody>
      </p:sp>
      <p:sp>
        <p:nvSpPr>
          <p:cNvPr id="8" name="Rectangle 25"/>
          <p:cNvSpPr>
            <a:spLocks noGrp="1" noChangeArrowheads="1"/>
          </p:cNvSpPr>
          <p:nvPr>
            <p:ph type="dt" sz="half" idx="11"/>
          </p:nvPr>
        </p:nvSpPr>
        <p:spPr>
          <a:ln/>
        </p:spPr>
        <p:txBody>
          <a:bodyPr/>
          <a:lstStyle>
            <a:lvl1pPr>
              <a:defRPr/>
            </a:lvl1pPr>
          </a:lstStyle>
          <a:p>
            <a:fld id="{95B81AE4-3479-D848-AA80-2E13827FE0B8}" type="datetime1">
              <a:rPr lang="en-US" altLang="x-none"/>
              <a:pPr/>
              <a:t>4/9/2020</a:t>
            </a:fld>
            <a:endParaRPr lang="en-US" altLang="x-none"/>
          </a:p>
        </p:txBody>
      </p:sp>
    </p:spTree>
    <p:extLst>
      <p:ext uri="{BB962C8B-B14F-4D97-AF65-F5344CB8AC3E}">
        <p14:creationId xmlns:p14="http://schemas.microsoft.com/office/powerpoint/2010/main" val="31280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778783A8-591B-7B4C-B4D8-BC2AFAD7E3F0}" type="slidenum">
              <a:rPr lang="en-US" altLang="x-none"/>
              <a:pPr/>
              <a:t>‹#›</a:t>
            </a:fld>
            <a:endParaRPr lang="en-US" altLang="x-none"/>
          </a:p>
        </p:txBody>
      </p:sp>
      <p:sp>
        <p:nvSpPr>
          <p:cNvPr id="4" name="Rectangle 25"/>
          <p:cNvSpPr>
            <a:spLocks noGrp="1" noChangeArrowheads="1"/>
          </p:cNvSpPr>
          <p:nvPr>
            <p:ph type="dt" sz="half" idx="11"/>
          </p:nvPr>
        </p:nvSpPr>
        <p:spPr>
          <a:ln/>
        </p:spPr>
        <p:txBody>
          <a:bodyPr/>
          <a:lstStyle>
            <a:lvl1pPr>
              <a:defRPr/>
            </a:lvl1pPr>
          </a:lstStyle>
          <a:p>
            <a:fld id="{E1F6B2D6-ABF8-6F4E-B9DE-7A29D10308D8}" type="datetime1">
              <a:rPr lang="en-US" altLang="x-none"/>
              <a:pPr/>
              <a:t>4/9/2020</a:t>
            </a:fld>
            <a:endParaRPr lang="en-US" altLang="x-none"/>
          </a:p>
        </p:txBody>
      </p:sp>
    </p:spTree>
    <p:extLst>
      <p:ext uri="{BB962C8B-B14F-4D97-AF65-F5344CB8AC3E}">
        <p14:creationId xmlns:p14="http://schemas.microsoft.com/office/powerpoint/2010/main" val="221061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4F36E2B8-5B20-7A4B-A6AA-2D92E7BEBEFC}" type="slidenum">
              <a:rPr lang="en-US" altLang="x-none"/>
              <a:pPr/>
              <a:t>‹#›</a:t>
            </a:fld>
            <a:endParaRPr lang="en-US" altLang="x-none"/>
          </a:p>
        </p:txBody>
      </p:sp>
      <p:sp>
        <p:nvSpPr>
          <p:cNvPr id="3" name="Rectangle 25"/>
          <p:cNvSpPr>
            <a:spLocks noGrp="1" noChangeArrowheads="1"/>
          </p:cNvSpPr>
          <p:nvPr>
            <p:ph type="dt" sz="half" idx="11"/>
          </p:nvPr>
        </p:nvSpPr>
        <p:spPr>
          <a:ln/>
        </p:spPr>
        <p:txBody>
          <a:bodyPr/>
          <a:lstStyle>
            <a:lvl1pPr>
              <a:defRPr/>
            </a:lvl1pPr>
          </a:lstStyle>
          <a:p>
            <a:fld id="{DA4DE0F6-484C-FB4D-A3B0-57B07CC1444F}" type="datetime1">
              <a:rPr lang="en-US" altLang="x-none"/>
              <a:pPr/>
              <a:t>4/9/2020</a:t>
            </a:fld>
            <a:endParaRPr lang="en-US" altLang="x-none"/>
          </a:p>
        </p:txBody>
      </p:sp>
    </p:spTree>
    <p:extLst>
      <p:ext uri="{BB962C8B-B14F-4D97-AF65-F5344CB8AC3E}">
        <p14:creationId xmlns:p14="http://schemas.microsoft.com/office/powerpoint/2010/main" val="229450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BFDA3397-A4D1-1E43-9A41-E67BE0180542}" type="slidenum">
              <a:rPr lang="en-US" altLang="x-none"/>
              <a:pPr/>
              <a:t>‹#›</a:t>
            </a:fld>
            <a:endParaRPr lang="en-US" altLang="x-none"/>
          </a:p>
        </p:txBody>
      </p:sp>
      <p:sp>
        <p:nvSpPr>
          <p:cNvPr id="6" name="Rectangle 25"/>
          <p:cNvSpPr>
            <a:spLocks noGrp="1" noChangeArrowheads="1"/>
          </p:cNvSpPr>
          <p:nvPr>
            <p:ph type="dt" sz="half" idx="11"/>
          </p:nvPr>
        </p:nvSpPr>
        <p:spPr>
          <a:ln/>
        </p:spPr>
        <p:txBody>
          <a:bodyPr/>
          <a:lstStyle>
            <a:lvl1pPr>
              <a:defRPr/>
            </a:lvl1pPr>
          </a:lstStyle>
          <a:p>
            <a:fld id="{98A27D7F-6F51-5D4A-BC8C-7D287CAAEFCC}" type="datetime1">
              <a:rPr lang="en-US" altLang="x-none"/>
              <a:pPr/>
              <a:t>4/9/2020</a:t>
            </a:fld>
            <a:endParaRPr lang="en-US" altLang="x-none"/>
          </a:p>
        </p:txBody>
      </p:sp>
    </p:spTree>
    <p:extLst>
      <p:ext uri="{BB962C8B-B14F-4D97-AF65-F5344CB8AC3E}">
        <p14:creationId xmlns:p14="http://schemas.microsoft.com/office/powerpoint/2010/main" val="164187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25B53219-138A-774B-858E-1EA45D0814EB}" type="slidenum">
              <a:rPr lang="en-US" altLang="x-none"/>
              <a:pPr/>
              <a:t>‹#›</a:t>
            </a:fld>
            <a:endParaRPr lang="en-US" altLang="x-none"/>
          </a:p>
        </p:txBody>
      </p:sp>
      <p:sp>
        <p:nvSpPr>
          <p:cNvPr id="6" name="Rectangle 25"/>
          <p:cNvSpPr>
            <a:spLocks noGrp="1" noChangeArrowheads="1"/>
          </p:cNvSpPr>
          <p:nvPr>
            <p:ph type="dt" sz="half" idx="11"/>
          </p:nvPr>
        </p:nvSpPr>
        <p:spPr>
          <a:ln/>
        </p:spPr>
        <p:txBody>
          <a:bodyPr/>
          <a:lstStyle>
            <a:lvl1pPr>
              <a:defRPr/>
            </a:lvl1pPr>
          </a:lstStyle>
          <a:p>
            <a:fld id="{70F4BFF9-264A-2E48-8DC7-5FDCFCFF6F63}" type="datetime1">
              <a:rPr lang="en-US" altLang="x-none"/>
              <a:pPr/>
              <a:t>4/9/2020</a:t>
            </a:fld>
            <a:endParaRPr lang="en-US" altLang="x-none"/>
          </a:p>
        </p:txBody>
      </p:sp>
    </p:spTree>
    <p:extLst>
      <p:ext uri="{BB962C8B-B14F-4D97-AF65-F5344CB8AC3E}">
        <p14:creationId xmlns:p14="http://schemas.microsoft.com/office/powerpoint/2010/main" val="2021644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79450" y="990600"/>
            <a:ext cx="84645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dirty="0"/>
              <a:t>Click to edit Master title style</a:t>
            </a:r>
          </a:p>
        </p:txBody>
      </p:sp>
      <p:sp>
        <p:nvSpPr>
          <p:cNvPr id="1027" name="Rectangle 3"/>
          <p:cNvSpPr>
            <a:spLocks noGrp="1" noChangeArrowheads="1"/>
          </p:cNvSpPr>
          <p:nvPr>
            <p:ph type="body" idx="1"/>
          </p:nvPr>
        </p:nvSpPr>
        <p:spPr bwMode="auto">
          <a:xfrm>
            <a:off x="685800" y="1752600"/>
            <a:ext cx="82359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sp>
        <p:nvSpPr>
          <p:cNvPr id="1030" name="Rectangle 6"/>
          <p:cNvSpPr>
            <a:spLocks noGrp="1" noChangeArrowheads="1"/>
          </p:cNvSpPr>
          <p:nvPr>
            <p:ph type="sldNum" sz="quarter" idx="4"/>
          </p:nvPr>
        </p:nvSpPr>
        <p:spPr bwMode="auto">
          <a:xfrm>
            <a:off x="8229600" y="6477000"/>
            <a:ext cx="685800" cy="5334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baseline="0">
                <a:solidFill>
                  <a:srgbClr val="77737B"/>
                </a:solidFill>
              </a:defRPr>
            </a:lvl1pPr>
          </a:lstStyle>
          <a:p>
            <a:fld id="{AF5A4F28-2FF6-9840-9607-131FE48D0986}" type="slidenum">
              <a:rPr lang="en-US" altLang="x-none"/>
              <a:pPr/>
              <a:t>‹#›</a:t>
            </a:fld>
            <a:endParaRPr lang="en-US" altLang="x-none"/>
          </a:p>
        </p:txBody>
      </p:sp>
      <p:sp>
        <p:nvSpPr>
          <p:cNvPr id="1049" name="Rectangle 25"/>
          <p:cNvSpPr>
            <a:spLocks noGrp="1" noChangeArrowheads="1"/>
          </p:cNvSpPr>
          <p:nvPr>
            <p:ph type="dt" sz="half" idx="2"/>
          </p:nvPr>
        </p:nvSpPr>
        <p:spPr bwMode="auto">
          <a:xfrm>
            <a:off x="7162800" y="6477000"/>
            <a:ext cx="1219200" cy="3810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baseline="0">
                <a:solidFill>
                  <a:srgbClr val="77787B"/>
                </a:solidFill>
              </a:defRPr>
            </a:lvl1pPr>
          </a:lstStyle>
          <a:p>
            <a:fld id="{EEC3B390-E478-3B4B-B8DE-01743D855F78}" type="datetime1">
              <a:rPr lang="en-US" altLang="x-none"/>
              <a:pPr/>
              <a:t>4/9/2020</a:t>
            </a:fld>
            <a:endParaRPr lang="en-US" altLang="x-none" dirty="0"/>
          </a:p>
        </p:txBody>
      </p:sp>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p:txStyles>
    <p:titleStyle>
      <a:lvl1pPr algn="l" rtl="0" eaLnBrk="0" fontAlgn="base" hangingPunct="0">
        <a:spcBef>
          <a:spcPct val="0"/>
        </a:spcBef>
        <a:spcAft>
          <a:spcPct val="0"/>
        </a:spcAft>
        <a:defRPr sz="2800">
          <a:solidFill>
            <a:srgbClr val="860038"/>
          </a:solidFill>
          <a:latin typeface="+mj-lt"/>
          <a:ea typeface="Geneva" charset="0"/>
          <a:cs typeface="+mj-cs"/>
        </a:defRPr>
      </a:lvl1pPr>
      <a:lvl2pPr algn="l" rtl="0" eaLnBrk="0" fontAlgn="base" hangingPunct="0">
        <a:spcBef>
          <a:spcPct val="0"/>
        </a:spcBef>
        <a:spcAft>
          <a:spcPct val="0"/>
        </a:spcAft>
        <a:defRPr sz="2400">
          <a:solidFill>
            <a:srgbClr val="860038"/>
          </a:solidFill>
          <a:latin typeface="Arial" charset="0"/>
          <a:ea typeface="Geneva" charset="0"/>
          <a:cs typeface="ヒラギノ角ゴ Pro W3" charset="0"/>
        </a:defRPr>
      </a:lvl2pPr>
      <a:lvl3pPr algn="l" rtl="0" eaLnBrk="0" fontAlgn="base" hangingPunct="0">
        <a:spcBef>
          <a:spcPct val="0"/>
        </a:spcBef>
        <a:spcAft>
          <a:spcPct val="0"/>
        </a:spcAft>
        <a:defRPr sz="2400">
          <a:solidFill>
            <a:srgbClr val="860038"/>
          </a:solidFill>
          <a:latin typeface="Arial" charset="0"/>
          <a:ea typeface="Geneva" charset="0"/>
          <a:cs typeface="ヒラギノ角ゴ Pro W3" charset="0"/>
        </a:defRPr>
      </a:lvl3pPr>
      <a:lvl4pPr algn="l" rtl="0" eaLnBrk="0" fontAlgn="base" hangingPunct="0">
        <a:spcBef>
          <a:spcPct val="0"/>
        </a:spcBef>
        <a:spcAft>
          <a:spcPct val="0"/>
        </a:spcAft>
        <a:defRPr sz="2400">
          <a:solidFill>
            <a:srgbClr val="860038"/>
          </a:solidFill>
          <a:latin typeface="Arial" charset="0"/>
          <a:ea typeface="Geneva" charset="0"/>
          <a:cs typeface="ヒラギノ角ゴ Pro W3" charset="0"/>
        </a:defRPr>
      </a:lvl4pPr>
      <a:lvl5pPr algn="l" rtl="0" eaLnBrk="0" fontAlgn="base" hangingPunct="0">
        <a:spcBef>
          <a:spcPct val="0"/>
        </a:spcBef>
        <a:spcAft>
          <a:spcPct val="0"/>
        </a:spcAft>
        <a:defRPr sz="2400">
          <a:solidFill>
            <a:srgbClr val="860038"/>
          </a:solidFill>
          <a:latin typeface="Arial" charset="0"/>
          <a:ea typeface="Geneva" charset="0"/>
          <a:cs typeface="ヒラギノ角ゴ Pro W3" charset="0"/>
        </a:defRPr>
      </a:lvl5pPr>
      <a:lvl6pPr marL="457200" algn="l" rtl="0" fontAlgn="base">
        <a:spcBef>
          <a:spcPct val="0"/>
        </a:spcBef>
        <a:spcAft>
          <a:spcPct val="0"/>
        </a:spcAft>
        <a:defRPr sz="2400">
          <a:solidFill>
            <a:srgbClr val="8E1032"/>
          </a:solidFill>
          <a:latin typeface="Arial" charset="0"/>
          <a:ea typeface="ヒラギノ角ゴ Pro W3" charset="0"/>
          <a:cs typeface="ヒラギノ角ゴ Pro W3" charset="0"/>
        </a:defRPr>
      </a:lvl6pPr>
      <a:lvl7pPr marL="914400" algn="l" rtl="0" fontAlgn="base">
        <a:spcBef>
          <a:spcPct val="0"/>
        </a:spcBef>
        <a:spcAft>
          <a:spcPct val="0"/>
        </a:spcAft>
        <a:defRPr sz="2400">
          <a:solidFill>
            <a:srgbClr val="8E1032"/>
          </a:solidFill>
          <a:latin typeface="Arial" charset="0"/>
          <a:ea typeface="ヒラギノ角ゴ Pro W3" charset="0"/>
          <a:cs typeface="ヒラギノ角ゴ Pro W3" charset="0"/>
        </a:defRPr>
      </a:lvl7pPr>
      <a:lvl8pPr marL="1371600" algn="l" rtl="0" fontAlgn="base">
        <a:spcBef>
          <a:spcPct val="0"/>
        </a:spcBef>
        <a:spcAft>
          <a:spcPct val="0"/>
        </a:spcAft>
        <a:defRPr sz="2400">
          <a:solidFill>
            <a:srgbClr val="8E1032"/>
          </a:solidFill>
          <a:latin typeface="Arial" charset="0"/>
          <a:ea typeface="ヒラギノ角ゴ Pro W3" charset="0"/>
          <a:cs typeface="ヒラギノ角ゴ Pro W3" charset="0"/>
        </a:defRPr>
      </a:lvl8pPr>
      <a:lvl9pPr marL="1828800" algn="l" rtl="0" fontAlgn="base">
        <a:spcBef>
          <a:spcPct val="0"/>
        </a:spcBef>
        <a:spcAft>
          <a:spcPct val="0"/>
        </a:spcAft>
        <a:defRPr sz="2400">
          <a:solidFill>
            <a:srgbClr val="8E1032"/>
          </a:solidFill>
          <a:latin typeface="Arial" charset="0"/>
          <a:ea typeface="ヒラギノ角ゴ Pro W3" charset="0"/>
          <a:cs typeface="ヒラギノ角ゴ Pro W3" charset="0"/>
        </a:defRPr>
      </a:lvl9pPr>
    </p:titleStyle>
    <p:bodyStyle>
      <a:lvl1pPr marL="168275" indent="-168275" algn="l" rtl="0" eaLnBrk="0" fontAlgn="base" hangingPunct="0">
        <a:spcBef>
          <a:spcPct val="20000"/>
        </a:spcBef>
        <a:spcAft>
          <a:spcPct val="0"/>
        </a:spcAft>
        <a:buSzPct val="115000"/>
        <a:buFont typeface="Times" charset="0"/>
        <a:buChar char="•"/>
        <a:defRPr sz="2400">
          <a:solidFill>
            <a:srgbClr val="5A5B5D"/>
          </a:solidFill>
          <a:latin typeface="+mn-lt"/>
          <a:ea typeface="Geneva" charset="0"/>
          <a:cs typeface="+mn-cs"/>
        </a:defRPr>
      </a:lvl1pPr>
      <a:lvl2pPr marL="627063" indent="-169863" algn="l" rtl="0" eaLnBrk="0" fontAlgn="base" hangingPunct="0">
        <a:spcBef>
          <a:spcPct val="20000"/>
        </a:spcBef>
        <a:spcAft>
          <a:spcPct val="0"/>
        </a:spcAft>
        <a:buChar char="–"/>
        <a:defRPr sz="1600">
          <a:solidFill>
            <a:srgbClr val="5A5B5D"/>
          </a:solidFill>
          <a:latin typeface="+mn-lt"/>
          <a:ea typeface="+mn-ea"/>
          <a:cs typeface="ヒラギノ角ゴ Pro W3" charset="0"/>
        </a:defRPr>
      </a:lvl2pPr>
      <a:lvl3pPr marL="1085850" indent="-171450" algn="l" rtl="0" eaLnBrk="0" fontAlgn="base" hangingPunct="0">
        <a:spcBef>
          <a:spcPct val="20000"/>
        </a:spcBef>
        <a:spcAft>
          <a:spcPct val="0"/>
        </a:spcAft>
        <a:buChar char="•"/>
        <a:defRPr sz="1400">
          <a:solidFill>
            <a:srgbClr val="5A5B5D"/>
          </a:solidFill>
          <a:latin typeface="+mn-lt"/>
          <a:ea typeface="Geneva" pitchFamily="-96" charset="-128"/>
          <a:cs typeface="Geneva" charset="0"/>
        </a:defRPr>
      </a:lvl3pPr>
      <a:lvl4pPr marL="1600200" indent="-228600" algn="l" rtl="0" eaLnBrk="0" fontAlgn="base" hangingPunct="0">
        <a:spcBef>
          <a:spcPct val="20000"/>
        </a:spcBef>
        <a:spcAft>
          <a:spcPct val="0"/>
        </a:spcAft>
        <a:buChar char="–"/>
        <a:defRPr sz="1400">
          <a:solidFill>
            <a:srgbClr val="5A5B5D"/>
          </a:solidFill>
          <a:latin typeface="+mn-lt"/>
          <a:ea typeface="Geneva" pitchFamily="-96" charset="-128"/>
        </a:defRPr>
      </a:lvl4pPr>
      <a:lvl5pPr marL="2057400" indent="-228600" algn="l" rtl="0" eaLnBrk="0" fontAlgn="base" hangingPunct="0">
        <a:spcBef>
          <a:spcPct val="20000"/>
        </a:spcBef>
        <a:spcAft>
          <a:spcPct val="0"/>
        </a:spcAft>
        <a:buChar char="»"/>
        <a:defRPr sz="1400">
          <a:solidFill>
            <a:srgbClr val="5A5B5D"/>
          </a:solidFill>
          <a:latin typeface="+mn-lt"/>
          <a:ea typeface="Geneva" pitchFamily="-96" charset="-128"/>
        </a:defRPr>
      </a:lvl5pPr>
      <a:lvl6pPr marL="2514600" indent="-228600" algn="l" rtl="0" fontAlgn="base">
        <a:spcBef>
          <a:spcPct val="20000"/>
        </a:spcBef>
        <a:spcAft>
          <a:spcPct val="0"/>
        </a:spcAft>
        <a:buChar char="»"/>
        <a:defRPr sz="1400">
          <a:solidFill>
            <a:srgbClr val="595959"/>
          </a:solidFill>
          <a:latin typeface="+mn-lt"/>
          <a:ea typeface="+mn-ea"/>
        </a:defRPr>
      </a:lvl6pPr>
      <a:lvl7pPr marL="2971800" indent="-228600" algn="l" rtl="0" fontAlgn="base">
        <a:spcBef>
          <a:spcPct val="20000"/>
        </a:spcBef>
        <a:spcAft>
          <a:spcPct val="0"/>
        </a:spcAft>
        <a:buChar char="»"/>
        <a:defRPr sz="1400">
          <a:solidFill>
            <a:srgbClr val="595959"/>
          </a:solidFill>
          <a:latin typeface="+mn-lt"/>
          <a:ea typeface="+mn-ea"/>
        </a:defRPr>
      </a:lvl7pPr>
      <a:lvl8pPr marL="3429000" indent="-228600" algn="l" rtl="0" fontAlgn="base">
        <a:spcBef>
          <a:spcPct val="20000"/>
        </a:spcBef>
        <a:spcAft>
          <a:spcPct val="0"/>
        </a:spcAft>
        <a:buChar char="»"/>
        <a:defRPr sz="1400">
          <a:solidFill>
            <a:srgbClr val="595959"/>
          </a:solidFill>
          <a:latin typeface="+mn-lt"/>
          <a:ea typeface="+mn-ea"/>
        </a:defRPr>
      </a:lvl8pPr>
      <a:lvl9pPr marL="3886200" indent="-228600" algn="l" rtl="0" fontAlgn="base">
        <a:spcBef>
          <a:spcPct val="20000"/>
        </a:spcBef>
        <a:spcAft>
          <a:spcPct val="0"/>
        </a:spcAft>
        <a:buChar char="»"/>
        <a:defRPr sz="1400">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Fundamentals of Phlebotomy</a:t>
            </a:r>
          </a:p>
        </p:txBody>
      </p:sp>
      <p:sp>
        <p:nvSpPr>
          <p:cNvPr id="3" name="Subtitle 2"/>
          <p:cNvSpPr>
            <a:spLocks noGrp="1"/>
          </p:cNvSpPr>
          <p:nvPr>
            <p:ph type="subTitle" idx="1"/>
          </p:nvPr>
        </p:nvSpPr>
        <p:spPr/>
        <p:txBody>
          <a:bodyPr/>
          <a:lstStyle/>
          <a:p>
            <a:r>
              <a:rPr lang="en-US" dirty="0"/>
              <a:t>Kristin Jenkins</a:t>
            </a:r>
          </a:p>
        </p:txBody>
      </p:sp>
      <p:sp>
        <p:nvSpPr>
          <p:cNvPr id="4" name="Date Placeholder 3"/>
          <p:cNvSpPr>
            <a:spLocks noGrp="1"/>
          </p:cNvSpPr>
          <p:nvPr>
            <p:ph type="dt" sz="half" idx="10"/>
          </p:nvPr>
        </p:nvSpPr>
        <p:spPr/>
        <p:txBody>
          <a:bodyPr/>
          <a:lstStyle/>
          <a:p>
            <a:fld id="{4B7E89D2-25EE-5842-ACEC-2DEBA2C7AEF1}" type="datetime1">
              <a:rPr lang="en-US" altLang="x-none" smtClean="0"/>
              <a:pPr/>
              <a:t>4/9/2020</a:t>
            </a:fld>
            <a:endParaRPr lang="en-US" altLang="x-none" dirty="0"/>
          </a:p>
        </p:txBody>
      </p:sp>
    </p:spTree>
    <p:extLst>
      <p:ext uri="{BB962C8B-B14F-4D97-AF65-F5344CB8AC3E}">
        <p14:creationId xmlns:p14="http://schemas.microsoft.com/office/powerpoint/2010/main" val="2102407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AFB44-A908-4894-9F56-680B17421A59}"/>
              </a:ext>
            </a:extLst>
          </p:cNvPr>
          <p:cNvSpPr>
            <a:spLocks noGrp="1"/>
          </p:cNvSpPr>
          <p:nvPr>
            <p:ph type="title"/>
          </p:nvPr>
        </p:nvSpPr>
        <p:spPr/>
        <p:txBody>
          <a:bodyPr/>
          <a:lstStyle/>
          <a:p>
            <a:r>
              <a:rPr lang="en-US" dirty="0"/>
              <a:t>Performing the Venipuncture</a:t>
            </a:r>
          </a:p>
        </p:txBody>
      </p:sp>
      <p:sp>
        <p:nvSpPr>
          <p:cNvPr id="3" name="Content Placeholder 2">
            <a:extLst>
              <a:ext uri="{FF2B5EF4-FFF2-40B4-BE49-F238E27FC236}">
                <a16:creationId xmlns:a16="http://schemas.microsoft.com/office/drawing/2014/main" id="{16B08669-5F0A-4193-81A8-305733AC07D1}"/>
              </a:ext>
            </a:extLst>
          </p:cNvPr>
          <p:cNvSpPr>
            <a:spLocks noGrp="1"/>
          </p:cNvSpPr>
          <p:nvPr>
            <p:ph idx="1"/>
          </p:nvPr>
        </p:nvSpPr>
        <p:spPr>
          <a:xfrm>
            <a:off x="685800" y="1752600"/>
            <a:ext cx="8235950" cy="1339850"/>
          </a:xfrm>
        </p:spPr>
        <p:txBody>
          <a:bodyPr/>
          <a:lstStyle/>
          <a:p>
            <a:pPr eaLnBrk="1" fontAlgn="auto" hangingPunct="1">
              <a:spcAft>
                <a:spcPts val="600"/>
              </a:spcAft>
              <a:defRPr/>
            </a:pPr>
            <a:r>
              <a:rPr lang="en-US" altLang="en-US" sz="2200" dirty="0"/>
              <a:t>If you are right handed hold the hub and needle with that hand.</a:t>
            </a:r>
          </a:p>
          <a:p>
            <a:pPr eaLnBrk="1" fontAlgn="auto" hangingPunct="1">
              <a:spcBef>
                <a:spcPts val="600"/>
              </a:spcBef>
              <a:spcAft>
                <a:spcPts val="600"/>
              </a:spcAft>
              <a:defRPr/>
            </a:pPr>
            <a:r>
              <a:rPr lang="en-US" altLang="en-US" sz="2200" dirty="0"/>
              <a:t>All other “tasks” during the draw will be done with your other hand.</a:t>
            </a:r>
          </a:p>
        </p:txBody>
      </p:sp>
      <p:sp>
        <p:nvSpPr>
          <p:cNvPr id="4" name="Slide Number Placeholder 3">
            <a:extLst>
              <a:ext uri="{FF2B5EF4-FFF2-40B4-BE49-F238E27FC236}">
                <a16:creationId xmlns:a16="http://schemas.microsoft.com/office/drawing/2014/main" id="{A566B4F2-0AC2-40FB-B1DE-F46EF1AAF5D6}"/>
              </a:ext>
            </a:extLst>
          </p:cNvPr>
          <p:cNvSpPr>
            <a:spLocks noGrp="1"/>
          </p:cNvSpPr>
          <p:nvPr>
            <p:ph type="sldNum" sz="quarter" idx="10"/>
          </p:nvPr>
        </p:nvSpPr>
        <p:spPr/>
        <p:txBody>
          <a:bodyPr/>
          <a:lstStyle/>
          <a:p>
            <a:fld id="{608A66F9-504A-4947-9F76-DAF07877F37E}" type="slidenum">
              <a:rPr lang="en-US" altLang="x-none" smtClean="0"/>
              <a:pPr/>
              <a:t>10</a:t>
            </a:fld>
            <a:endParaRPr lang="en-US" altLang="x-none"/>
          </a:p>
        </p:txBody>
      </p:sp>
      <p:sp>
        <p:nvSpPr>
          <p:cNvPr id="5" name="Date Placeholder 4">
            <a:extLst>
              <a:ext uri="{FF2B5EF4-FFF2-40B4-BE49-F238E27FC236}">
                <a16:creationId xmlns:a16="http://schemas.microsoft.com/office/drawing/2014/main" id="{74A76D0C-CD13-44CB-B85B-0E2035CEF186}"/>
              </a:ext>
            </a:extLst>
          </p:cNvPr>
          <p:cNvSpPr>
            <a:spLocks noGrp="1"/>
          </p:cNvSpPr>
          <p:nvPr>
            <p:ph type="dt" sz="half" idx="11"/>
          </p:nvPr>
        </p:nvSpPr>
        <p:spPr/>
        <p:txBody>
          <a:bodyPr/>
          <a:lstStyle/>
          <a:p>
            <a:fld id="{1E94D0FD-5D2B-C741-B03B-8699A7E36868}" type="datetime1">
              <a:rPr lang="en-US" altLang="x-none" smtClean="0"/>
              <a:pPr/>
              <a:t>4/9/2020</a:t>
            </a:fld>
            <a:endParaRPr lang="en-US" altLang="x-none"/>
          </a:p>
        </p:txBody>
      </p:sp>
      <p:pic>
        <p:nvPicPr>
          <p:cNvPr id="6" name="Picture 8">
            <a:extLst>
              <a:ext uri="{FF2B5EF4-FFF2-40B4-BE49-F238E27FC236}">
                <a16:creationId xmlns:a16="http://schemas.microsoft.com/office/drawing/2014/main" id="{BD049288-E0FC-4852-B358-650D87A02D0F}"/>
              </a:ext>
            </a:extLst>
          </p:cNvPr>
          <p:cNvPicPr>
            <a:picLocks noChangeAspect="1" noChangeArrowheads="1"/>
          </p:cNvPicPr>
          <p:nvPr/>
        </p:nvPicPr>
        <p:blipFill>
          <a:blip r:embed="rId2"/>
          <a:srcRect/>
          <a:stretch>
            <a:fillRect/>
          </a:stretch>
        </p:blipFill>
        <p:spPr bwMode="auto">
          <a:xfrm>
            <a:off x="6477000" y="3473450"/>
            <a:ext cx="2249488" cy="300355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FA7A6CF6-39BF-4BE3-88F3-730F537F5639}"/>
              </a:ext>
            </a:extLst>
          </p:cNvPr>
          <p:cNvSpPr/>
          <p:nvPr/>
        </p:nvSpPr>
        <p:spPr>
          <a:xfrm>
            <a:off x="673354" y="3013400"/>
            <a:ext cx="5459158" cy="3262432"/>
          </a:xfrm>
          <a:prstGeom prst="rect">
            <a:avLst/>
          </a:prstGeom>
        </p:spPr>
        <p:txBody>
          <a:bodyPr wrap="square">
            <a:spAutoFit/>
          </a:bodyPr>
          <a:lstStyle/>
          <a:p>
            <a:pPr marL="168275" lvl="0" indent="-168275" eaLnBrk="1" fontAlgn="auto" hangingPunct="1">
              <a:spcBef>
                <a:spcPct val="20000"/>
              </a:spcBef>
              <a:spcAft>
                <a:spcPts val="0"/>
              </a:spcAft>
              <a:buSzPct val="115000"/>
              <a:buFont typeface="Times" charset="0"/>
              <a:buChar char="•"/>
              <a:defRPr/>
            </a:pPr>
            <a:r>
              <a:rPr lang="en-US" altLang="en-US" sz="2200" kern="0" baseline="0" dirty="0">
                <a:solidFill>
                  <a:srgbClr val="5A5B5D"/>
                </a:solidFill>
                <a:latin typeface="Arial"/>
              </a:rPr>
              <a:t>Grasp the patient's arm firmly using your thumb to draw the skin taut and anchor the vein. </a:t>
            </a:r>
          </a:p>
          <a:p>
            <a:pPr marL="168275" lvl="0" indent="-168275" eaLnBrk="1" fontAlgn="auto" hangingPunct="1">
              <a:spcBef>
                <a:spcPts val="600"/>
              </a:spcBef>
              <a:spcAft>
                <a:spcPts val="600"/>
              </a:spcAft>
              <a:buSzPct val="115000"/>
              <a:buFont typeface="Times" charset="0"/>
              <a:buChar char="•"/>
              <a:defRPr/>
            </a:pPr>
            <a:r>
              <a:rPr lang="en-US" altLang="en-US" sz="2200" kern="0" baseline="0" dirty="0">
                <a:solidFill>
                  <a:srgbClr val="5A5B5D"/>
                </a:solidFill>
                <a:latin typeface="Arial"/>
              </a:rPr>
              <a:t>Bevel up.</a:t>
            </a:r>
          </a:p>
          <a:p>
            <a:pPr marL="168275" lvl="0" indent="-168275" eaLnBrk="1" fontAlgn="auto" hangingPunct="1">
              <a:spcBef>
                <a:spcPts val="600"/>
              </a:spcBef>
              <a:spcAft>
                <a:spcPts val="600"/>
              </a:spcAft>
              <a:buSzPct val="115000"/>
              <a:buFont typeface="Times" charset="0"/>
              <a:buChar char="•"/>
              <a:defRPr/>
            </a:pPr>
            <a:r>
              <a:rPr lang="en-US" altLang="en-US" sz="2200" kern="0" baseline="0" dirty="0">
                <a:solidFill>
                  <a:srgbClr val="5A5B5D"/>
                </a:solidFill>
                <a:latin typeface="Arial"/>
              </a:rPr>
              <a:t>The needle should form a 15 to 30 degree angle with the surface of the arm.</a:t>
            </a:r>
          </a:p>
          <a:p>
            <a:pPr marL="168275" lvl="0" indent="-168275" eaLnBrk="1" fontAlgn="auto" hangingPunct="1">
              <a:spcBef>
                <a:spcPts val="600"/>
              </a:spcBef>
              <a:spcAft>
                <a:spcPts val="600"/>
              </a:spcAft>
              <a:buSzPct val="115000"/>
              <a:buFont typeface="Times" charset="0"/>
              <a:buChar char="•"/>
              <a:defRPr/>
            </a:pPr>
            <a:r>
              <a:rPr lang="en-US" altLang="en-US" sz="2200" kern="0" baseline="0" dirty="0">
                <a:solidFill>
                  <a:srgbClr val="5A5B5D"/>
                </a:solidFill>
                <a:latin typeface="Arial"/>
              </a:rPr>
              <a:t>Swiftly insert the needle through the skin</a:t>
            </a:r>
          </a:p>
          <a:p>
            <a:pPr lvl="0" eaLnBrk="1" fontAlgn="auto" hangingPunct="1">
              <a:spcBef>
                <a:spcPts val="0"/>
              </a:spcBef>
              <a:spcAft>
                <a:spcPts val="600"/>
              </a:spcAft>
              <a:buSzPct val="115000"/>
              <a:defRPr/>
            </a:pPr>
            <a:r>
              <a:rPr lang="en-US" altLang="en-US" sz="2200" kern="0" baseline="0" dirty="0">
                <a:solidFill>
                  <a:srgbClr val="5A5B5D"/>
                </a:solidFill>
                <a:latin typeface="Arial"/>
              </a:rPr>
              <a:t>  and into the lumen of the vein. </a:t>
            </a:r>
          </a:p>
        </p:txBody>
      </p:sp>
    </p:spTree>
    <p:extLst>
      <p:ext uri="{BB962C8B-B14F-4D97-AF65-F5344CB8AC3E}">
        <p14:creationId xmlns:p14="http://schemas.microsoft.com/office/powerpoint/2010/main" val="384952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6D2E2-8A2A-4B5A-9943-B21F6376DA99}"/>
              </a:ext>
            </a:extLst>
          </p:cNvPr>
          <p:cNvSpPr>
            <a:spLocks noGrp="1"/>
          </p:cNvSpPr>
          <p:nvPr>
            <p:ph type="title"/>
          </p:nvPr>
        </p:nvSpPr>
        <p:spPr/>
        <p:txBody>
          <a:bodyPr/>
          <a:lstStyle/>
          <a:p>
            <a:r>
              <a:rPr lang="en-US" dirty="0"/>
              <a:t>Performing the Venipuncture (continued)</a:t>
            </a:r>
          </a:p>
        </p:txBody>
      </p:sp>
      <p:sp>
        <p:nvSpPr>
          <p:cNvPr id="3" name="Content Placeholder 2">
            <a:extLst>
              <a:ext uri="{FF2B5EF4-FFF2-40B4-BE49-F238E27FC236}">
                <a16:creationId xmlns:a16="http://schemas.microsoft.com/office/drawing/2014/main" id="{A21AF30A-6D81-4603-9DD2-8E5A2F12ED1C}"/>
              </a:ext>
            </a:extLst>
          </p:cNvPr>
          <p:cNvSpPr>
            <a:spLocks noGrp="1"/>
          </p:cNvSpPr>
          <p:nvPr>
            <p:ph idx="1"/>
          </p:nvPr>
        </p:nvSpPr>
        <p:spPr/>
        <p:txBody>
          <a:bodyPr/>
          <a:lstStyle/>
          <a:p>
            <a:pPr eaLnBrk="1" fontAlgn="auto" hangingPunct="1">
              <a:spcBef>
                <a:spcPts val="600"/>
              </a:spcBef>
              <a:spcAft>
                <a:spcPts val="0"/>
              </a:spcAft>
              <a:defRPr/>
            </a:pPr>
            <a:r>
              <a:rPr lang="en-US" altLang="en-US" dirty="0"/>
              <a:t>Avoid trauma and excessive probing</a:t>
            </a:r>
          </a:p>
          <a:p>
            <a:pPr eaLnBrk="1" fontAlgn="auto" hangingPunct="1">
              <a:spcBef>
                <a:spcPts val="1200"/>
              </a:spcBef>
              <a:spcAft>
                <a:spcPts val="0"/>
              </a:spcAft>
              <a:defRPr/>
            </a:pPr>
            <a:r>
              <a:rPr lang="en-US" altLang="en-US" dirty="0"/>
              <a:t>If no blood is forthcoming, slight manipulation of the needle is appropriate</a:t>
            </a:r>
            <a:endParaRPr lang="en-US" dirty="0"/>
          </a:p>
          <a:p>
            <a:pPr>
              <a:spcBef>
                <a:spcPts val="1200"/>
              </a:spcBef>
            </a:pPr>
            <a:r>
              <a:rPr lang="en-US" dirty="0"/>
              <a:t>Engage the first tube into the hub</a:t>
            </a:r>
          </a:p>
          <a:p>
            <a:pPr>
              <a:spcBef>
                <a:spcPts val="1200"/>
              </a:spcBef>
            </a:pPr>
            <a:r>
              <a:rPr lang="en-US" dirty="0"/>
              <a:t>Allow the tube to fill completely</a:t>
            </a:r>
          </a:p>
          <a:p>
            <a:pPr>
              <a:spcBef>
                <a:spcPts val="1200"/>
              </a:spcBef>
            </a:pPr>
            <a:r>
              <a:rPr lang="en-US" dirty="0"/>
              <a:t>While holding the needle and hub steady remove the first tube and engage the next following the order of draw.</a:t>
            </a:r>
          </a:p>
          <a:p>
            <a:pPr>
              <a:spcBef>
                <a:spcPts val="1200"/>
              </a:spcBef>
            </a:pPr>
            <a:r>
              <a:rPr lang="en-US" dirty="0"/>
              <a:t>It is important to keep your eye on the needle and your patient during the draw.</a:t>
            </a:r>
          </a:p>
          <a:p>
            <a:endParaRPr lang="en-US" dirty="0"/>
          </a:p>
        </p:txBody>
      </p:sp>
      <p:sp>
        <p:nvSpPr>
          <p:cNvPr id="4" name="Slide Number Placeholder 3">
            <a:extLst>
              <a:ext uri="{FF2B5EF4-FFF2-40B4-BE49-F238E27FC236}">
                <a16:creationId xmlns:a16="http://schemas.microsoft.com/office/drawing/2014/main" id="{DC616622-8329-4088-B2B8-2F2BD2B0E2F2}"/>
              </a:ext>
            </a:extLst>
          </p:cNvPr>
          <p:cNvSpPr>
            <a:spLocks noGrp="1"/>
          </p:cNvSpPr>
          <p:nvPr>
            <p:ph type="sldNum" sz="quarter" idx="10"/>
          </p:nvPr>
        </p:nvSpPr>
        <p:spPr/>
        <p:txBody>
          <a:bodyPr/>
          <a:lstStyle/>
          <a:p>
            <a:fld id="{608A66F9-504A-4947-9F76-DAF07877F37E}" type="slidenum">
              <a:rPr lang="en-US" altLang="x-none" smtClean="0"/>
              <a:pPr/>
              <a:t>11</a:t>
            </a:fld>
            <a:endParaRPr lang="en-US" altLang="x-none"/>
          </a:p>
        </p:txBody>
      </p:sp>
      <p:sp>
        <p:nvSpPr>
          <p:cNvPr id="5" name="Date Placeholder 4">
            <a:extLst>
              <a:ext uri="{FF2B5EF4-FFF2-40B4-BE49-F238E27FC236}">
                <a16:creationId xmlns:a16="http://schemas.microsoft.com/office/drawing/2014/main" id="{CDF83A82-A759-4D57-BE51-F50C222CABFD}"/>
              </a:ext>
            </a:extLst>
          </p:cNvPr>
          <p:cNvSpPr>
            <a:spLocks noGrp="1"/>
          </p:cNvSpPr>
          <p:nvPr>
            <p:ph type="dt" sz="half" idx="11"/>
          </p:nvPr>
        </p:nvSpPr>
        <p:spPr/>
        <p:txBody>
          <a:bodyPr/>
          <a:lstStyle/>
          <a:p>
            <a:fld id="{1E94D0FD-5D2B-C741-B03B-8699A7E36868}" type="datetime1">
              <a:rPr lang="en-US" altLang="x-none" smtClean="0"/>
              <a:pPr/>
              <a:t>4/9/2020</a:t>
            </a:fld>
            <a:endParaRPr lang="en-US" altLang="x-none"/>
          </a:p>
        </p:txBody>
      </p:sp>
    </p:spTree>
    <p:extLst>
      <p:ext uri="{BB962C8B-B14F-4D97-AF65-F5344CB8AC3E}">
        <p14:creationId xmlns:p14="http://schemas.microsoft.com/office/powerpoint/2010/main" val="77007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7429B-052A-409B-A84B-00B3F546A8D0}"/>
              </a:ext>
            </a:extLst>
          </p:cNvPr>
          <p:cNvSpPr>
            <a:spLocks noGrp="1"/>
          </p:cNvSpPr>
          <p:nvPr>
            <p:ph type="title"/>
          </p:nvPr>
        </p:nvSpPr>
        <p:spPr/>
        <p:txBody>
          <a:bodyPr/>
          <a:lstStyle/>
          <a:p>
            <a:r>
              <a:rPr lang="en-US" dirty="0"/>
              <a:t>Removing the Needle</a:t>
            </a:r>
          </a:p>
        </p:txBody>
      </p:sp>
      <p:sp>
        <p:nvSpPr>
          <p:cNvPr id="3" name="Content Placeholder 2">
            <a:extLst>
              <a:ext uri="{FF2B5EF4-FFF2-40B4-BE49-F238E27FC236}">
                <a16:creationId xmlns:a16="http://schemas.microsoft.com/office/drawing/2014/main" id="{07C0FE6F-20E9-41DD-BC29-F77E3EFE478B}"/>
              </a:ext>
            </a:extLst>
          </p:cNvPr>
          <p:cNvSpPr>
            <a:spLocks noGrp="1"/>
          </p:cNvSpPr>
          <p:nvPr>
            <p:ph idx="1"/>
          </p:nvPr>
        </p:nvSpPr>
        <p:spPr>
          <a:xfrm>
            <a:off x="685800" y="1752600"/>
            <a:ext cx="8235950" cy="1676400"/>
          </a:xfrm>
        </p:spPr>
        <p:txBody>
          <a:bodyPr/>
          <a:lstStyle/>
          <a:p>
            <a:pPr>
              <a:spcAft>
                <a:spcPts val="600"/>
              </a:spcAft>
            </a:pPr>
            <a:r>
              <a:rPr lang="en-US" altLang="en-US" dirty="0"/>
              <a:t>Ensure that the tourniquet is released and last tube is filled</a:t>
            </a:r>
          </a:p>
          <a:p>
            <a:pPr>
              <a:spcAft>
                <a:spcPts val="600"/>
              </a:spcAft>
            </a:pPr>
            <a:r>
              <a:rPr lang="en-US" altLang="en-US" dirty="0"/>
              <a:t>Remove needle in a swift backward motion and engage the safety device</a:t>
            </a:r>
          </a:p>
        </p:txBody>
      </p:sp>
      <p:sp>
        <p:nvSpPr>
          <p:cNvPr id="4" name="Slide Number Placeholder 3">
            <a:extLst>
              <a:ext uri="{FF2B5EF4-FFF2-40B4-BE49-F238E27FC236}">
                <a16:creationId xmlns:a16="http://schemas.microsoft.com/office/drawing/2014/main" id="{1941E6C5-3EE5-475F-878A-B8DBE609DDE5}"/>
              </a:ext>
            </a:extLst>
          </p:cNvPr>
          <p:cNvSpPr>
            <a:spLocks noGrp="1"/>
          </p:cNvSpPr>
          <p:nvPr>
            <p:ph type="sldNum" sz="quarter" idx="10"/>
          </p:nvPr>
        </p:nvSpPr>
        <p:spPr/>
        <p:txBody>
          <a:bodyPr/>
          <a:lstStyle/>
          <a:p>
            <a:fld id="{608A66F9-504A-4947-9F76-DAF07877F37E}" type="slidenum">
              <a:rPr lang="en-US" altLang="x-none" smtClean="0"/>
              <a:pPr/>
              <a:t>12</a:t>
            </a:fld>
            <a:endParaRPr lang="en-US" altLang="x-none"/>
          </a:p>
        </p:txBody>
      </p:sp>
      <p:sp>
        <p:nvSpPr>
          <p:cNvPr id="5" name="Date Placeholder 4">
            <a:extLst>
              <a:ext uri="{FF2B5EF4-FFF2-40B4-BE49-F238E27FC236}">
                <a16:creationId xmlns:a16="http://schemas.microsoft.com/office/drawing/2014/main" id="{22D007A4-30DF-424D-AF19-2935BA9035FE}"/>
              </a:ext>
            </a:extLst>
          </p:cNvPr>
          <p:cNvSpPr>
            <a:spLocks noGrp="1"/>
          </p:cNvSpPr>
          <p:nvPr>
            <p:ph type="dt" sz="half" idx="11"/>
          </p:nvPr>
        </p:nvSpPr>
        <p:spPr/>
        <p:txBody>
          <a:bodyPr/>
          <a:lstStyle/>
          <a:p>
            <a:fld id="{1E94D0FD-5D2B-C741-B03B-8699A7E36868}" type="datetime1">
              <a:rPr lang="en-US" altLang="x-none" smtClean="0"/>
              <a:pPr/>
              <a:t>4/9/2020</a:t>
            </a:fld>
            <a:endParaRPr lang="en-US" altLang="x-none"/>
          </a:p>
        </p:txBody>
      </p:sp>
      <p:pic>
        <p:nvPicPr>
          <p:cNvPr id="6" name="Picture 7">
            <a:extLst>
              <a:ext uri="{FF2B5EF4-FFF2-40B4-BE49-F238E27FC236}">
                <a16:creationId xmlns:a16="http://schemas.microsoft.com/office/drawing/2014/main" id="{3CD6DED5-FCCF-4FA8-AB34-CAF128023C53}"/>
              </a:ext>
            </a:extLst>
          </p:cNvPr>
          <p:cNvPicPr>
            <a:picLocks noChangeAspect="1" noChangeArrowheads="1"/>
          </p:cNvPicPr>
          <p:nvPr/>
        </p:nvPicPr>
        <p:blipFill>
          <a:blip r:embed="rId2"/>
          <a:srcRect/>
          <a:stretch>
            <a:fillRect/>
          </a:stretch>
        </p:blipFill>
        <p:spPr bwMode="auto">
          <a:xfrm>
            <a:off x="6276975" y="3443732"/>
            <a:ext cx="2540000" cy="25400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158E3891-71A2-460C-B32F-21847ECD7584}"/>
              </a:ext>
            </a:extLst>
          </p:cNvPr>
          <p:cNvSpPr/>
          <p:nvPr/>
        </p:nvSpPr>
        <p:spPr>
          <a:xfrm>
            <a:off x="685800" y="3425952"/>
            <a:ext cx="5486400" cy="3130088"/>
          </a:xfrm>
          <a:prstGeom prst="rect">
            <a:avLst/>
          </a:prstGeom>
        </p:spPr>
        <p:txBody>
          <a:bodyPr wrap="square">
            <a:spAutoFit/>
          </a:bodyPr>
          <a:lstStyle/>
          <a:p>
            <a:pPr marL="168275" lvl="0" indent="-168275">
              <a:spcBef>
                <a:spcPct val="20000"/>
              </a:spcBef>
              <a:spcAft>
                <a:spcPts val="600"/>
              </a:spcAft>
              <a:buSzPct val="115000"/>
              <a:buFont typeface="Times" charset="0"/>
              <a:buChar char="•"/>
            </a:pPr>
            <a:r>
              <a:rPr lang="en-US" altLang="en-US" kern="0" baseline="0" dirty="0">
                <a:solidFill>
                  <a:srgbClr val="5A5B5D"/>
                </a:solidFill>
                <a:latin typeface="Arial"/>
              </a:rPr>
              <a:t>Press down on the gauze once the needle is out of the arm, applying adequate pressure to avoid formation of a hematoma</a:t>
            </a:r>
          </a:p>
          <a:p>
            <a:pPr marL="168275" lvl="0" indent="-168275">
              <a:spcBef>
                <a:spcPct val="20000"/>
              </a:spcBef>
              <a:spcAft>
                <a:spcPts val="600"/>
              </a:spcAft>
              <a:buSzPct val="115000"/>
              <a:buFont typeface="Times" charset="0"/>
              <a:buChar char="•"/>
            </a:pPr>
            <a:r>
              <a:rPr lang="en-US" altLang="en-US" kern="0" baseline="0" dirty="0">
                <a:solidFill>
                  <a:srgbClr val="5A5B5D"/>
                </a:solidFill>
                <a:latin typeface="Arial"/>
              </a:rPr>
              <a:t>Dispose of needle in sharps container</a:t>
            </a:r>
          </a:p>
          <a:p>
            <a:pPr marL="168275" lvl="0" indent="-168275">
              <a:spcBef>
                <a:spcPct val="20000"/>
              </a:spcBef>
              <a:spcAft>
                <a:spcPts val="600"/>
              </a:spcAft>
              <a:buSzPct val="115000"/>
              <a:buFont typeface="Times" charset="0"/>
              <a:buChar char="•"/>
            </a:pPr>
            <a:r>
              <a:rPr lang="en-US" altLang="en-US" kern="0" baseline="0" dirty="0">
                <a:solidFill>
                  <a:srgbClr val="5A5B5D"/>
                </a:solidFill>
                <a:latin typeface="Arial"/>
              </a:rPr>
              <a:t>Apply pressure, keeping arm straight</a:t>
            </a:r>
          </a:p>
          <a:p>
            <a:pPr marL="168275" lvl="0" indent="-168275">
              <a:spcBef>
                <a:spcPct val="20000"/>
              </a:spcBef>
              <a:spcAft>
                <a:spcPts val="600"/>
              </a:spcAft>
              <a:buSzPct val="115000"/>
              <a:buFont typeface="Times" charset="0"/>
              <a:buChar char="•"/>
            </a:pPr>
            <a:r>
              <a:rPr lang="en-US" altLang="en-US" kern="0" baseline="0" dirty="0">
                <a:solidFill>
                  <a:srgbClr val="5A5B5D"/>
                </a:solidFill>
                <a:latin typeface="Arial"/>
              </a:rPr>
              <a:t>Apply appropriate dressing</a:t>
            </a:r>
          </a:p>
        </p:txBody>
      </p:sp>
    </p:spTree>
    <p:extLst>
      <p:ext uri="{BB962C8B-B14F-4D97-AF65-F5344CB8AC3E}">
        <p14:creationId xmlns:p14="http://schemas.microsoft.com/office/powerpoint/2010/main" val="458884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82210-BA8A-4DEA-936C-24D4565FC133}"/>
              </a:ext>
            </a:extLst>
          </p:cNvPr>
          <p:cNvSpPr>
            <a:spLocks noGrp="1"/>
          </p:cNvSpPr>
          <p:nvPr>
            <p:ph type="title"/>
          </p:nvPr>
        </p:nvSpPr>
        <p:spPr/>
        <p:txBody>
          <a:bodyPr/>
          <a:lstStyle/>
          <a:p>
            <a:r>
              <a:rPr lang="en-US" dirty="0"/>
              <a:t>Potential Complications</a:t>
            </a:r>
          </a:p>
        </p:txBody>
      </p:sp>
      <p:sp>
        <p:nvSpPr>
          <p:cNvPr id="3" name="Content Placeholder 2">
            <a:extLst>
              <a:ext uri="{FF2B5EF4-FFF2-40B4-BE49-F238E27FC236}">
                <a16:creationId xmlns:a16="http://schemas.microsoft.com/office/drawing/2014/main" id="{0B74125D-DBD4-49F8-8C20-F37CDB9EB6B7}"/>
              </a:ext>
            </a:extLst>
          </p:cNvPr>
          <p:cNvSpPr>
            <a:spLocks noGrp="1"/>
          </p:cNvSpPr>
          <p:nvPr>
            <p:ph idx="1"/>
          </p:nvPr>
        </p:nvSpPr>
        <p:spPr>
          <a:xfrm>
            <a:off x="685800" y="1752600"/>
            <a:ext cx="8235950" cy="2133600"/>
          </a:xfrm>
        </p:spPr>
        <p:txBody>
          <a:bodyPr/>
          <a:lstStyle/>
          <a:p>
            <a:pPr>
              <a:spcBef>
                <a:spcPts val="528"/>
              </a:spcBef>
              <a:spcAft>
                <a:spcPts val="0"/>
              </a:spcAft>
            </a:pPr>
            <a:r>
              <a:rPr lang="en-US" dirty="0"/>
              <a:t>Hematoma</a:t>
            </a:r>
          </a:p>
          <a:p>
            <a:pPr eaLnBrk="1" fontAlgn="auto" hangingPunct="1">
              <a:spcBef>
                <a:spcPts val="1200"/>
              </a:spcBef>
              <a:spcAft>
                <a:spcPts val="0"/>
              </a:spcAft>
              <a:defRPr/>
            </a:pPr>
            <a:r>
              <a:rPr lang="en-US" altLang="en-US" dirty="0"/>
              <a:t>Needle not correctly positioned in vein</a:t>
            </a:r>
          </a:p>
          <a:p>
            <a:pPr eaLnBrk="1" fontAlgn="auto" hangingPunct="1">
              <a:spcBef>
                <a:spcPts val="1200"/>
              </a:spcBef>
              <a:spcAft>
                <a:spcPts val="0"/>
              </a:spcAft>
              <a:defRPr/>
            </a:pPr>
            <a:r>
              <a:rPr lang="en-US" altLang="en-US" dirty="0"/>
              <a:t>Moving the needle in and out of the vein</a:t>
            </a:r>
          </a:p>
          <a:p>
            <a:pPr eaLnBrk="1" fontAlgn="auto" hangingPunct="1">
              <a:spcBef>
                <a:spcPts val="1200"/>
              </a:spcBef>
              <a:spcAft>
                <a:spcPts val="0"/>
              </a:spcAft>
              <a:defRPr/>
            </a:pPr>
            <a:r>
              <a:rPr lang="en-US" altLang="en-US" dirty="0"/>
              <a:t>Damage to vein wall, blood leaking around inserted needle under skin</a:t>
            </a:r>
          </a:p>
        </p:txBody>
      </p:sp>
      <p:sp>
        <p:nvSpPr>
          <p:cNvPr id="4" name="Slide Number Placeholder 3">
            <a:extLst>
              <a:ext uri="{FF2B5EF4-FFF2-40B4-BE49-F238E27FC236}">
                <a16:creationId xmlns:a16="http://schemas.microsoft.com/office/drawing/2014/main" id="{004AEB62-8AC8-4742-A048-A16E5E870372}"/>
              </a:ext>
            </a:extLst>
          </p:cNvPr>
          <p:cNvSpPr>
            <a:spLocks noGrp="1"/>
          </p:cNvSpPr>
          <p:nvPr>
            <p:ph type="sldNum" sz="quarter" idx="10"/>
          </p:nvPr>
        </p:nvSpPr>
        <p:spPr/>
        <p:txBody>
          <a:bodyPr/>
          <a:lstStyle/>
          <a:p>
            <a:fld id="{608A66F9-504A-4947-9F76-DAF07877F37E}" type="slidenum">
              <a:rPr lang="en-US" altLang="x-none" smtClean="0"/>
              <a:pPr/>
              <a:t>13</a:t>
            </a:fld>
            <a:endParaRPr lang="en-US" altLang="x-none"/>
          </a:p>
        </p:txBody>
      </p:sp>
      <p:sp>
        <p:nvSpPr>
          <p:cNvPr id="5" name="Date Placeholder 4">
            <a:extLst>
              <a:ext uri="{FF2B5EF4-FFF2-40B4-BE49-F238E27FC236}">
                <a16:creationId xmlns:a16="http://schemas.microsoft.com/office/drawing/2014/main" id="{19807EBC-AF15-4E26-B3E0-4F5DF3991416}"/>
              </a:ext>
            </a:extLst>
          </p:cNvPr>
          <p:cNvSpPr>
            <a:spLocks noGrp="1"/>
          </p:cNvSpPr>
          <p:nvPr>
            <p:ph type="dt" sz="half" idx="11"/>
          </p:nvPr>
        </p:nvSpPr>
        <p:spPr/>
        <p:txBody>
          <a:bodyPr/>
          <a:lstStyle/>
          <a:p>
            <a:fld id="{1E94D0FD-5D2B-C741-B03B-8699A7E36868}" type="datetime1">
              <a:rPr lang="en-US" altLang="x-none" smtClean="0"/>
              <a:pPr/>
              <a:t>4/9/2020</a:t>
            </a:fld>
            <a:endParaRPr lang="en-US" altLang="x-none"/>
          </a:p>
        </p:txBody>
      </p:sp>
      <p:pic>
        <p:nvPicPr>
          <p:cNvPr id="6" name="Picture 1">
            <a:extLst>
              <a:ext uri="{FF2B5EF4-FFF2-40B4-BE49-F238E27FC236}">
                <a16:creationId xmlns:a16="http://schemas.microsoft.com/office/drawing/2014/main" id="{8B8F1BE9-8167-40DC-86C0-5F7BE6D924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973404"/>
            <a:ext cx="3308141" cy="2099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E2EFF1F9-EDAC-4017-AD7E-27E8539AF0EC}"/>
              </a:ext>
            </a:extLst>
          </p:cNvPr>
          <p:cNvSpPr/>
          <p:nvPr/>
        </p:nvSpPr>
        <p:spPr>
          <a:xfrm>
            <a:off x="658114" y="4191000"/>
            <a:ext cx="4730750" cy="2092881"/>
          </a:xfrm>
          <a:prstGeom prst="rect">
            <a:avLst/>
          </a:prstGeom>
        </p:spPr>
        <p:txBody>
          <a:bodyPr wrap="square">
            <a:spAutoFit/>
          </a:bodyPr>
          <a:lstStyle/>
          <a:p>
            <a:pPr marL="168275" lvl="0" indent="-168275" eaLnBrk="1" fontAlgn="auto" hangingPunct="1">
              <a:spcBef>
                <a:spcPts val="528"/>
              </a:spcBef>
              <a:spcAft>
                <a:spcPts val="0"/>
              </a:spcAft>
              <a:buSzPct val="115000"/>
              <a:buFont typeface="Times" charset="0"/>
              <a:buChar char="•"/>
              <a:defRPr/>
            </a:pPr>
            <a:r>
              <a:rPr lang="en-US" altLang="en-US" kern="0" baseline="0" dirty="0">
                <a:solidFill>
                  <a:srgbClr val="5A5B5D"/>
                </a:solidFill>
                <a:latin typeface="Arial"/>
              </a:rPr>
              <a:t>Removing the tourniquet </a:t>
            </a:r>
            <a:r>
              <a:rPr lang="en-US" altLang="en-US" b="1" i="1" kern="0" baseline="0" dirty="0">
                <a:solidFill>
                  <a:srgbClr val="5A5B5D"/>
                </a:solidFill>
                <a:latin typeface="Arial"/>
              </a:rPr>
              <a:t>after</a:t>
            </a:r>
            <a:r>
              <a:rPr lang="en-US" altLang="en-US" kern="0" baseline="0" dirty="0">
                <a:solidFill>
                  <a:srgbClr val="5A5B5D"/>
                </a:solidFill>
                <a:latin typeface="Arial"/>
              </a:rPr>
              <a:t> the removing the needle</a:t>
            </a:r>
          </a:p>
          <a:p>
            <a:pPr marL="168275" lvl="0" indent="-168275" eaLnBrk="1" fontAlgn="auto" hangingPunct="1">
              <a:spcBef>
                <a:spcPts val="1200"/>
              </a:spcBef>
              <a:spcAft>
                <a:spcPts val="0"/>
              </a:spcAft>
              <a:buSzPct val="115000"/>
              <a:buFont typeface="Times" charset="0"/>
              <a:buChar char="•"/>
              <a:defRPr/>
            </a:pPr>
            <a:r>
              <a:rPr lang="en-US" altLang="en-US" kern="0" baseline="0" dirty="0">
                <a:solidFill>
                  <a:srgbClr val="5A5B5D"/>
                </a:solidFill>
                <a:latin typeface="Arial"/>
              </a:rPr>
              <a:t>Not providing pressure for enough time to puncture site after removing needle</a:t>
            </a:r>
          </a:p>
        </p:txBody>
      </p:sp>
    </p:spTree>
    <p:extLst>
      <p:ext uri="{BB962C8B-B14F-4D97-AF65-F5344CB8AC3E}">
        <p14:creationId xmlns:p14="http://schemas.microsoft.com/office/powerpoint/2010/main" val="3754327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5196D-ACD3-4B47-8288-6A3412598CB9}"/>
              </a:ext>
            </a:extLst>
          </p:cNvPr>
          <p:cNvSpPr>
            <a:spLocks noGrp="1"/>
          </p:cNvSpPr>
          <p:nvPr>
            <p:ph type="title"/>
          </p:nvPr>
        </p:nvSpPr>
        <p:spPr/>
        <p:txBody>
          <a:bodyPr/>
          <a:lstStyle/>
          <a:p>
            <a:r>
              <a:rPr lang="en-US" dirty="0"/>
              <a:t>Potential Complications (continued)</a:t>
            </a:r>
          </a:p>
        </p:txBody>
      </p:sp>
      <p:sp>
        <p:nvSpPr>
          <p:cNvPr id="3" name="Content Placeholder 2">
            <a:extLst>
              <a:ext uri="{FF2B5EF4-FFF2-40B4-BE49-F238E27FC236}">
                <a16:creationId xmlns:a16="http://schemas.microsoft.com/office/drawing/2014/main" id="{7CE3F2B4-DE7E-4443-8B5B-9485D080F94F}"/>
              </a:ext>
            </a:extLst>
          </p:cNvPr>
          <p:cNvSpPr>
            <a:spLocks noGrp="1"/>
          </p:cNvSpPr>
          <p:nvPr>
            <p:ph idx="1"/>
          </p:nvPr>
        </p:nvSpPr>
        <p:spPr/>
        <p:txBody>
          <a:bodyPr/>
          <a:lstStyle/>
          <a:p>
            <a:r>
              <a:rPr lang="en-US" altLang="en-US" dirty="0"/>
              <a:t>Short draws:</a:t>
            </a:r>
          </a:p>
          <a:p>
            <a:pPr marL="512763" lvl="1"/>
            <a:r>
              <a:rPr lang="en-US" altLang="en-US" sz="2200" dirty="0"/>
              <a:t> </a:t>
            </a:r>
            <a:r>
              <a:rPr lang="en-US" altLang="en-US" sz="2000" dirty="0"/>
              <a:t>Needle moved out of the vein or attached to the vein wall</a:t>
            </a:r>
          </a:p>
          <a:p>
            <a:pPr lvl="1"/>
            <a:endParaRPr lang="en-US" dirty="0"/>
          </a:p>
        </p:txBody>
      </p:sp>
      <p:sp>
        <p:nvSpPr>
          <p:cNvPr id="4" name="Slide Number Placeholder 3">
            <a:extLst>
              <a:ext uri="{FF2B5EF4-FFF2-40B4-BE49-F238E27FC236}">
                <a16:creationId xmlns:a16="http://schemas.microsoft.com/office/drawing/2014/main" id="{E004D7E7-CC74-44DD-8186-7C6DA5478F28}"/>
              </a:ext>
            </a:extLst>
          </p:cNvPr>
          <p:cNvSpPr>
            <a:spLocks noGrp="1"/>
          </p:cNvSpPr>
          <p:nvPr>
            <p:ph type="sldNum" sz="quarter" idx="10"/>
          </p:nvPr>
        </p:nvSpPr>
        <p:spPr/>
        <p:txBody>
          <a:bodyPr/>
          <a:lstStyle/>
          <a:p>
            <a:fld id="{608A66F9-504A-4947-9F76-DAF07877F37E}" type="slidenum">
              <a:rPr lang="en-US" altLang="x-none" smtClean="0"/>
              <a:pPr/>
              <a:t>14</a:t>
            </a:fld>
            <a:endParaRPr lang="en-US" altLang="x-none"/>
          </a:p>
        </p:txBody>
      </p:sp>
      <p:sp>
        <p:nvSpPr>
          <p:cNvPr id="5" name="Date Placeholder 4">
            <a:extLst>
              <a:ext uri="{FF2B5EF4-FFF2-40B4-BE49-F238E27FC236}">
                <a16:creationId xmlns:a16="http://schemas.microsoft.com/office/drawing/2014/main" id="{98F0AEDF-BA61-4AF6-8707-522BBD361168}"/>
              </a:ext>
            </a:extLst>
          </p:cNvPr>
          <p:cNvSpPr>
            <a:spLocks noGrp="1"/>
          </p:cNvSpPr>
          <p:nvPr>
            <p:ph type="dt" sz="half" idx="11"/>
          </p:nvPr>
        </p:nvSpPr>
        <p:spPr/>
        <p:txBody>
          <a:bodyPr/>
          <a:lstStyle/>
          <a:p>
            <a:fld id="{1E94D0FD-5D2B-C741-B03B-8699A7E36868}" type="datetime1">
              <a:rPr lang="en-US" altLang="x-none" smtClean="0"/>
              <a:pPr/>
              <a:t>4/9/2020</a:t>
            </a:fld>
            <a:endParaRPr lang="en-US" altLang="x-none"/>
          </a:p>
        </p:txBody>
      </p:sp>
      <p:pic>
        <p:nvPicPr>
          <p:cNvPr id="6" name="Picture 5">
            <a:extLst>
              <a:ext uri="{FF2B5EF4-FFF2-40B4-BE49-F238E27FC236}">
                <a16:creationId xmlns:a16="http://schemas.microsoft.com/office/drawing/2014/main" id="{990F986E-84E5-43C5-B4C5-C88F661F6084}"/>
              </a:ext>
            </a:extLst>
          </p:cNvPr>
          <p:cNvPicPr>
            <a:picLocks noChangeAspect="1"/>
          </p:cNvPicPr>
          <p:nvPr/>
        </p:nvPicPr>
        <p:blipFill>
          <a:blip r:embed="rId2"/>
          <a:stretch>
            <a:fillRect/>
          </a:stretch>
        </p:blipFill>
        <p:spPr>
          <a:xfrm>
            <a:off x="1828800" y="2983230"/>
            <a:ext cx="5819775" cy="32590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81798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69528-2523-4275-92A6-9B269450F1E0}"/>
              </a:ext>
            </a:extLst>
          </p:cNvPr>
          <p:cNvSpPr>
            <a:spLocks noGrp="1"/>
          </p:cNvSpPr>
          <p:nvPr>
            <p:ph type="title"/>
          </p:nvPr>
        </p:nvSpPr>
        <p:spPr/>
        <p:txBody>
          <a:bodyPr/>
          <a:lstStyle/>
          <a:p>
            <a:r>
              <a:rPr lang="en-US" dirty="0"/>
              <a:t>Tubes and Additives</a:t>
            </a:r>
          </a:p>
        </p:txBody>
      </p:sp>
      <p:sp>
        <p:nvSpPr>
          <p:cNvPr id="3" name="Content Placeholder 2">
            <a:extLst>
              <a:ext uri="{FF2B5EF4-FFF2-40B4-BE49-F238E27FC236}">
                <a16:creationId xmlns:a16="http://schemas.microsoft.com/office/drawing/2014/main" id="{EEF55407-CD94-4364-829F-A9C46A48BD05}"/>
              </a:ext>
            </a:extLst>
          </p:cNvPr>
          <p:cNvSpPr>
            <a:spLocks noGrp="1"/>
          </p:cNvSpPr>
          <p:nvPr>
            <p:ph idx="1"/>
          </p:nvPr>
        </p:nvSpPr>
        <p:spPr/>
        <p:txBody>
          <a:bodyPr/>
          <a:lstStyle/>
          <a:p>
            <a:r>
              <a:rPr lang="en-US" dirty="0"/>
              <a:t>Two categories of tubes:</a:t>
            </a:r>
          </a:p>
          <a:p>
            <a:pPr marL="512763" lvl="1" indent="-230188" eaLnBrk="1" fontAlgn="auto" hangingPunct="1">
              <a:spcAft>
                <a:spcPts val="0"/>
              </a:spcAft>
              <a:buClr>
                <a:schemeClr val="tx1"/>
              </a:buClr>
              <a:buFont typeface="Arial" panose="020B0604020202020204" pitchFamily="34" charset="0"/>
              <a:buChar char="‒"/>
              <a:defRPr/>
            </a:pPr>
            <a:r>
              <a:rPr lang="en-US" altLang="en-US" sz="2000" dirty="0"/>
              <a:t>Clot Activators -  contain silica/gel to promote clotting for tests ran on serum</a:t>
            </a:r>
          </a:p>
          <a:p>
            <a:pPr marL="512763" lvl="1" indent="-230188" eaLnBrk="1" fontAlgn="auto" hangingPunct="1">
              <a:spcAft>
                <a:spcPts val="0"/>
              </a:spcAft>
              <a:buClr>
                <a:schemeClr val="tx1"/>
              </a:buClr>
              <a:buFont typeface="Arial" panose="020B0604020202020204" pitchFamily="34" charset="0"/>
              <a:buChar char="‒"/>
              <a:defRPr/>
            </a:pPr>
            <a:r>
              <a:rPr lang="en-US" altLang="en-US" sz="2000" dirty="0"/>
              <a:t>Anticoagulants – prevent clotting on specimens ran on whole blood or plasma</a:t>
            </a:r>
          </a:p>
          <a:p>
            <a:endParaRPr lang="en-US" dirty="0"/>
          </a:p>
        </p:txBody>
      </p:sp>
      <p:sp>
        <p:nvSpPr>
          <p:cNvPr id="4" name="Slide Number Placeholder 3">
            <a:extLst>
              <a:ext uri="{FF2B5EF4-FFF2-40B4-BE49-F238E27FC236}">
                <a16:creationId xmlns:a16="http://schemas.microsoft.com/office/drawing/2014/main" id="{75837552-5A1C-4220-8408-168F4C27D2B2}"/>
              </a:ext>
            </a:extLst>
          </p:cNvPr>
          <p:cNvSpPr>
            <a:spLocks noGrp="1"/>
          </p:cNvSpPr>
          <p:nvPr>
            <p:ph type="sldNum" sz="quarter" idx="10"/>
          </p:nvPr>
        </p:nvSpPr>
        <p:spPr/>
        <p:txBody>
          <a:bodyPr/>
          <a:lstStyle/>
          <a:p>
            <a:fld id="{608A66F9-504A-4947-9F76-DAF07877F37E}" type="slidenum">
              <a:rPr lang="en-US" altLang="x-none" smtClean="0"/>
              <a:pPr/>
              <a:t>15</a:t>
            </a:fld>
            <a:endParaRPr lang="en-US" altLang="x-none"/>
          </a:p>
        </p:txBody>
      </p:sp>
      <p:sp>
        <p:nvSpPr>
          <p:cNvPr id="5" name="Date Placeholder 4">
            <a:extLst>
              <a:ext uri="{FF2B5EF4-FFF2-40B4-BE49-F238E27FC236}">
                <a16:creationId xmlns:a16="http://schemas.microsoft.com/office/drawing/2014/main" id="{6146D650-6267-4CB6-9F42-42B3F48774D9}"/>
              </a:ext>
            </a:extLst>
          </p:cNvPr>
          <p:cNvSpPr>
            <a:spLocks noGrp="1"/>
          </p:cNvSpPr>
          <p:nvPr>
            <p:ph type="dt" sz="half" idx="11"/>
          </p:nvPr>
        </p:nvSpPr>
        <p:spPr/>
        <p:txBody>
          <a:bodyPr/>
          <a:lstStyle/>
          <a:p>
            <a:fld id="{1E94D0FD-5D2B-C741-B03B-8699A7E36868}" type="datetime1">
              <a:rPr lang="en-US" altLang="x-none" smtClean="0"/>
              <a:pPr/>
              <a:t>4/9/2020</a:t>
            </a:fld>
            <a:endParaRPr lang="en-US" altLang="x-none"/>
          </a:p>
        </p:txBody>
      </p:sp>
      <p:pic>
        <p:nvPicPr>
          <p:cNvPr id="6" name="Picture 1">
            <a:extLst>
              <a:ext uri="{FF2B5EF4-FFF2-40B4-BE49-F238E27FC236}">
                <a16:creationId xmlns:a16="http://schemas.microsoft.com/office/drawing/2014/main" id="{DB473197-2459-4A86-9804-1F90B20D73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33775" y="3457575"/>
            <a:ext cx="3019425" cy="3019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9193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6EB6A-4AFA-4CE6-B974-5A4BE7D019FB}"/>
              </a:ext>
            </a:extLst>
          </p:cNvPr>
          <p:cNvSpPr>
            <a:spLocks noGrp="1"/>
          </p:cNvSpPr>
          <p:nvPr>
            <p:ph type="title"/>
          </p:nvPr>
        </p:nvSpPr>
        <p:spPr/>
        <p:txBody>
          <a:bodyPr/>
          <a:lstStyle/>
          <a:p>
            <a:r>
              <a:rPr lang="en-US" dirty="0"/>
              <a:t>Types of Tubes—Clot Activators</a:t>
            </a:r>
          </a:p>
        </p:txBody>
      </p:sp>
      <p:sp>
        <p:nvSpPr>
          <p:cNvPr id="3" name="Content Placeholder 2">
            <a:extLst>
              <a:ext uri="{FF2B5EF4-FFF2-40B4-BE49-F238E27FC236}">
                <a16:creationId xmlns:a16="http://schemas.microsoft.com/office/drawing/2014/main" id="{60D97EAD-36D5-42BE-83A9-8C7FEFE8A176}"/>
              </a:ext>
            </a:extLst>
          </p:cNvPr>
          <p:cNvSpPr>
            <a:spLocks noGrp="1"/>
          </p:cNvSpPr>
          <p:nvPr>
            <p:ph idx="1"/>
          </p:nvPr>
        </p:nvSpPr>
        <p:spPr>
          <a:xfrm>
            <a:off x="685800" y="1752600"/>
            <a:ext cx="8235950" cy="1522391"/>
          </a:xfrm>
        </p:spPr>
        <p:txBody>
          <a:bodyPr/>
          <a:lstStyle/>
          <a:p>
            <a:pPr eaLnBrk="1" fontAlgn="auto" hangingPunct="1">
              <a:spcAft>
                <a:spcPts val="0"/>
              </a:spcAft>
              <a:defRPr/>
            </a:pPr>
            <a:r>
              <a:rPr lang="en-US" altLang="en-US" dirty="0"/>
              <a:t>Red Top Tube</a:t>
            </a:r>
          </a:p>
          <a:p>
            <a:pPr lvl="1" eaLnBrk="1" fontAlgn="auto" hangingPunct="1">
              <a:spcAft>
                <a:spcPts val="0"/>
              </a:spcAft>
              <a:buClr>
                <a:schemeClr val="tx1"/>
              </a:buClr>
              <a:defRPr/>
            </a:pPr>
            <a:r>
              <a:rPr lang="en-US" altLang="en-US" sz="2000" dirty="0"/>
              <a:t>Used for some drug levels and reference testing</a:t>
            </a:r>
          </a:p>
          <a:p>
            <a:pPr eaLnBrk="1" fontAlgn="auto" hangingPunct="1">
              <a:spcAft>
                <a:spcPts val="0"/>
              </a:spcAft>
              <a:defRPr/>
            </a:pPr>
            <a:r>
              <a:rPr lang="en-US" altLang="en-US" dirty="0"/>
              <a:t>Gold Top Tube (Serum Separator Tubes/SST)</a:t>
            </a:r>
          </a:p>
          <a:p>
            <a:pPr lvl="1" eaLnBrk="1" fontAlgn="auto" hangingPunct="1">
              <a:spcAft>
                <a:spcPts val="0"/>
              </a:spcAft>
              <a:buClr>
                <a:schemeClr val="tx1"/>
              </a:buClr>
              <a:defRPr/>
            </a:pPr>
            <a:r>
              <a:rPr lang="en-US" altLang="en-US" sz="2000" dirty="0"/>
              <a:t>PSAs and reference testing</a:t>
            </a:r>
          </a:p>
          <a:p>
            <a:pPr marL="457200" lvl="1" indent="0" eaLnBrk="1" fontAlgn="auto" hangingPunct="1">
              <a:spcAft>
                <a:spcPts val="0"/>
              </a:spcAft>
              <a:buClr>
                <a:schemeClr val="tx1"/>
              </a:buClr>
              <a:buNone/>
              <a:defRPr/>
            </a:pPr>
            <a:endParaRPr lang="en-US" altLang="en-US" sz="1800" dirty="0"/>
          </a:p>
        </p:txBody>
      </p:sp>
      <p:sp>
        <p:nvSpPr>
          <p:cNvPr id="4" name="Slide Number Placeholder 3">
            <a:extLst>
              <a:ext uri="{FF2B5EF4-FFF2-40B4-BE49-F238E27FC236}">
                <a16:creationId xmlns:a16="http://schemas.microsoft.com/office/drawing/2014/main" id="{0A3512AD-DF88-4275-8074-58E4E95B7D5E}"/>
              </a:ext>
            </a:extLst>
          </p:cNvPr>
          <p:cNvSpPr>
            <a:spLocks noGrp="1"/>
          </p:cNvSpPr>
          <p:nvPr>
            <p:ph type="sldNum" sz="quarter" idx="10"/>
          </p:nvPr>
        </p:nvSpPr>
        <p:spPr/>
        <p:txBody>
          <a:bodyPr/>
          <a:lstStyle/>
          <a:p>
            <a:fld id="{608A66F9-504A-4947-9F76-DAF07877F37E}" type="slidenum">
              <a:rPr lang="en-US" altLang="x-none" smtClean="0"/>
              <a:pPr/>
              <a:t>16</a:t>
            </a:fld>
            <a:endParaRPr lang="en-US" altLang="x-none"/>
          </a:p>
        </p:txBody>
      </p:sp>
      <p:sp>
        <p:nvSpPr>
          <p:cNvPr id="5" name="Date Placeholder 4">
            <a:extLst>
              <a:ext uri="{FF2B5EF4-FFF2-40B4-BE49-F238E27FC236}">
                <a16:creationId xmlns:a16="http://schemas.microsoft.com/office/drawing/2014/main" id="{D94FB258-A88B-48C3-9C7F-490C046FA3C8}"/>
              </a:ext>
            </a:extLst>
          </p:cNvPr>
          <p:cNvSpPr>
            <a:spLocks noGrp="1"/>
          </p:cNvSpPr>
          <p:nvPr>
            <p:ph type="dt" sz="half" idx="11"/>
          </p:nvPr>
        </p:nvSpPr>
        <p:spPr/>
        <p:txBody>
          <a:bodyPr/>
          <a:lstStyle/>
          <a:p>
            <a:fld id="{1E94D0FD-5D2B-C741-B03B-8699A7E36868}" type="datetime1">
              <a:rPr lang="en-US" altLang="x-none" smtClean="0"/>
              <a:pPr/>
              <a:t>4/9/2020</a:t>
            </a:fld>
            <a:endParaRPr lang="en-US" altLang="x-none"/>
          </a:p>
        </p:txBody>
      </p:sp>
      <p:pic>
        <p:nvPicPr>
          <p:cNvPr id="6" name="Picture 5">
            <a:extLst>
              <a:ext uri="{FF2B5EF4-FFF2-40B4-BE49-F238E27FC236}">
                <a16:creationId xmlns:a16="http://schemas.microsoft.com/office/drawing/2014/main" id="{880534A0-413E-41F8-8DF8-51D1D2938EA5}"/>
              </a:ext>
            </a:extLst>
          </p:cNvPr>
          <p:cNvPicPr>
            <a:picLocks noChangeAspect="1"/>
          </p:cNvPicPr>
          <p:nvPr/>
        </p:nvPicPr>
        <p:blipFill>
          <a:blip r:embed="rId2"/>
          <a:stretch>
            <a:fillRect/>
          </a:stretch>
        </p:blipFill>
        <p:spPr>
          <a:xfrm>
            <a:off x="5323338" y="3422082"/>
            <a:ext cx="2459724" cy="276025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031DB111-FEFE-4DD7-9FF9-B0F4CC320D89}"/>
              </a:ext>
            </a:extLst>
          </p:cNvPr>
          <p:cNvSpPr/>
          <p:nvPr/>
        </p:nvSpPr>
        <p:spPr>
          <a:xfrm>
            <a:off x="1014973" y="4343400"/>
            <a:ext cx="3861827" cy="1323439"/>
          </a:xfrm>
          <a:prstGeom prst="rect">
            <a:avLst/>
          </a:prstGeom>
        </p:spPr>
        <p:txBody>
          <a:bodyPr wrap="square">
            <a:spAutoFit/>
          </a:bodyPr>
          <a:lstStyle/>
          <a:p>
            <a:pPr lvl="0">
              <a:spcBef>
                <a:spcPct val="20000"/>
              </a:spcBef>
              <a:buSzPct val="115000"/>
            </a:pPr>
            <a:r>
              <a:rPr lang="en-US" altLang="en-US" sz="2000" kern="0" baseline="0" dirty="0">
                <a:solidFill>
                  <a:srgbClr val="5A5B5D"/>
                </a:solidFill>
                <a:latin typeface="Arial"/>
              </a:rPr>
              <a:t>Note: Invert to speed up clotting, and after centrifuged the serum is separated from the cells by the barrier gel.</a:t>
            </a:r>
          </a:p>
        </p:txBody>
      </p:sp>
    </p:spTree>
    <p:extLst>
      <p:ext uri="{BB962C8B-B14F-4D97-AF65-F5344CB8AC3E}">
        <p14:creationId xmlns:p14="http://schemas.microsoft.com/office/powerpoint/2010/main" val="988572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C7793-73DE-4494-A3FC-ADD36B8ABDF5}"/>
              </a:ext>
            </a:extLst>
          </p:cNvPr>
          <p:cNvSpPr>
            <a:spLocks noGrp="1"/>
          </p:cNvSpPr>
          <p:nvPr>
            <p:ph type="title"/>
          </p:nvPr>
        </p:nvSpPr>
        <p:spPr/>
        <p:txBody>
          <a:bodyPr/>
          <a:lstStyle/>
          <a:p>
            <a:r>
              <a:rPr lang="en-US" dirty="0"/>
              <a:t>Types of Tubes—Anticoagulants </a:t>
            </a:r>
          </a:p>
        </p:txBody>
      </p:sp>
      <p:sp>
        <p:nvSpPr>
          <p:cNvPr id="3" name="Content Placeholder 2">
            <a:extLst>
              <a:ext uri="{FF2B5EF4-FFF2-40B4-BE49-F238E27FC236}">
                <a16:creationId xmlns:a16="http://schemas.microsoft.com/office/drawing/2014/main" id="{712D2899-D0E2-400F-ACCF-8E8D17397CC3}"/>
              </a:ext>
            </a:extLst>
          </p:cNvPr>
          <p:cNvSpPr>
            <a:spLocks noGrp="1"/>
          </p:cNvSpPr>
          <p:nvPr>
            <p:ph idx="1"/>
          </p:nvPr>
        </p:nvSpPr>
        <p:spPr>
          <a:xfrm>
            <a:off x="685800" y="1752600"/>
            <a:ext cx="8153400" cy="4495800"/>
          </a:xfrm>
        </p:spPr>
        <p:txBody>
          <a:bodyPr/>
          <a:lstStyle/>
          <a:p>
            <a:pPr eaLnBrk="1" fontAlgn="auto" hangingPunct="1">
              <a:spcAft>
                <a:spcPts val="0"/>
              </a:spcAft>
              <a:defRPr/>
            </a:pPr>
            <a:r>
              <a:rPr lang="en-US" altLang="en-US" dirty="0"/>
              <a:t>Lavender top tubes (EDTA)</a:t>
            </a:r>
          </a:p>
          <a:p>
            <a:pPr lvl="1" eaLnBrk="1" fontAlgn="auto" hangingPunct="1">
              <a:spcAft>
                <a:spcPts val="0"/>
              </a:spcAft>
              <a:buClr>
                <a:schemeClr val="tx1"/>
              </a:buClr>
              <a:defRPr/>
            </a:pPr>
            <a:r>
              <a:rPr lang="en-US" altLang="en-US" sz="2200" dirty="0"/>
              <a:t> BNP, CBC, Differentials, Sed Rate</a:t>
            </a:r>
          </a:p>
          <a:p>
            <a:pPr eaLnBrk="1" fontAlgn="auto" hangingPunct="1">
              <a:spcAft>
                <a:spcPts val="0"/>
              </a:spcAft>
              <a:defRPr/>
            </a:pPr>
            <a:endParaRPr lang="en-US" altLang="en-US" sz="1200" dirty="0"/>
          </a:p>
          <a:p>
            <a:pPr eaLnBrk="1" fontAlgn="auto" hangingPunct="1">
              <a:spcAft>
                <a:spcPts val="0"/>
              </a:spcAft>
              <a:defRPr/>
            </a:pPr>
            <a:r>
              <a:rPr lang="en-US" altLang="en-US" dirty="0"/>
              <a:t>Blue top tubes (Citrate) – must be filled to the clear line</a:t>
            </a:r>
          </a:p>
          <a:p>
            <a:pPr lvl="1" eaLnBrk="1" fontAlgn="auto" hangingPunct="1">
              <a:spcAft>
                <a:spcPts val="0"/>
              </a:spcAft>
              <a:buClr>
                <a:schemeClr val="tx1"/>
              </a:buClr>
              <a:defRPr/>
            </a:pPr>
            <a:r>
              <a:rPr lang="en-US" altLang="en-US" sz="2200" dirty="0"/>
              <a:t> </a:t>
            </a:r>
            <a:r>
              <a:rPr lang="en-US" altLang="en-US" sz="2200" dirty="0" err="1"/>
              <a:t>Protimes</a:t>
            </a:r>
            <a:r>
              <a:rPr lang="en-US" altLang="en-US" sz="2200" dirty="0"/>
              <a:t>, APTT’s</a:t>
            </a:r>
          </a:p>
          <a:p>
            <a:pPr marL="457200" lvl="1" indent="0" eaLnBrk="1" fontAlgn="auto" hangingPunct="1">
              <a:spcAft>
                <a:spcPts val="0"/>
              </a:spcAft>
              <a:buClr>
                <a:schemeClr val="tx1"/>
              </a:buClr>
              <a:buNone/>
              <a:defRPr/>
            </a:pPr>
            <a:endParaRPr lang="en-US" altLang="en-US" sz="1200" dirty="0"/>
          </a:p>
          <a:p>
            <a:pPr eaLnBrk="1" fontAlgn="auto" hangingPunct="1">
              <a:spcAft>
                <a:spcPts val="0"/>
              </a:spcAft>
              <a:defRPr/>
            </a:pPr>
            <a:r>
              <a:rPr lang="en-US" altLang="en-US" dirty="0"/>
              <a:t>Light Green top tubes (Lithium heparin)</a:t>
            </a:r>
          </a:p>
          <a:p>
            <a:pPr marL="682625" lvl="1" indent="-225425" eaLnBrk="1" fontAlgn="auto" hangingPunct="1">
              <a:spcAft>
                <a:spcPts val="0"/>
              </a:spcAft>
              <a:buClr>
                <a:schemeClr val="tx1"/>
              </a:buClr>
              <a:defRPr/>
            </a:pPr>
            <a:r>
              <a:rPr lang="en-US" altLang="en-US" sz="2200" dirty="0"/>
              <a:t>CMP, BMP, Glucose, HFP and \</a:t>
            </a:r>
          </a:p>
          <a:p>
            <a:pPr marL="682625" lvl="1" indent="0" eaLnBrk="1" fontAlgn="auto" hangingPunct="1">
              <a:spcBef>
                <a:spcPts val="0"/>
              </a:spcBef>
              <a:spcAft>
                <a:spcPts val="0"/>
              </a:spcAft>
              <a:buClr>
                <a:schemeClr val="tx1"/>
              </a:buClr>
              <a:buNone/>
              <a:defRPr/>
            </a:pPr>
            <a:r>
              <a:rPr lang="en-US" altLang="en-US" sz="2200" dirty="0"/>
              <a:t>Cardiac markers -Troponin, CK-MB</a:t>
            </a:r>
          </a:p>
          <a:p>
            <a:pPr marL="457200" lvl="1" indent="0" eaLnBrk="1" fontAlgn="auto" hangingPunct="1">
              <a:spcAft>
                <a:spcPts val="0"/>
              </a:spcAft>
              <a:buClr>
                <a:schemeClr val="tx1"/>
              </a:buClr>
              <a:buNone/>
              <a:defRPr/>
            </a:pPr>
            <a:endParaRPr lang="en-US" altLang="en-US" sz="2400" dirty="0"/>
          </a:p>
          <a:p>
            <a:pPr lvl="1" eaLnBrk="1" fontAlgn="auto" hangingPunct="1">
              <a:spcAft>
                <a:spcPts val="0"/>
              </a:spcAft>
              <a:buClr>
                <a:schemeClr val="tx1"/>
              </a:buClr>
              <a:defRPr/>
            </a:pPr>
            <a:endParaRPr lang="en-US" altLang="en-US" sz="2400" dirty="0"/>
          </a:p>
        </p:txBody>
      </p:sp>
      <p:sp>
        <p:nvSpPr>
          <p:cNvPr id="4" name="Slide Number Placeholder 3">
            <a:extLst>
              <a:ext uri="{FF2B5EF4-FFF2-40B4-BE49-F238E27FC236}">
                <a16:creationId xmlns:a16="http://schemas.microsoft.com/office/drawing/2014/main" id="{A55191AF-9140-444C-A483-72EC22DA3EFF}"/>
              </a:ext>
            </a:extLst>
          </p:cNvPr>
          <p:cNvSpPr>
            <a:spLocks noGrp="1"/>
          </p:cNvSpPr>
          <p:nvPr>
            <p:ph type="sldNum" sz="quarter" idx="10"/>
          </p:nvPr>
        </p:nvSpPr>
        <p:spPr/>
        <p:txBody>
          <a:bodyPr/>
          <a:lstStyle/>
          <a:p>
            <a:fld id="{608A66F9-504A-4947-9F76-DAF07877F37E}" type="slidenum">
              <a:rPr lang="en-US" altLang="x-none" smtClean="0"/>
              <a:pPr/>
              <a:t>17</a:t>
            </a:fld>
            <a:endParaRPr lang="en-US" altLang="x-none"/>
          </a:p>
        </p:txBody>
      </p:sp>
      <p:sp>
        <p:nvSpPr>
          <p:cNvPr id="5" name="Date Placeholder 4">
            <a:extLst>
              <a:ext uri="{FF2B5EF4-FFF2-40B4-BE49-F238E27FC236}">
                <a16:creationId xmlns:a16="http://schemas.microsoft.com/office/drawing/2014/main" id="{E4C6C59C-A5C3-4053-8ED7-0F92930BCAB4}"/>
              </a:ext>
            </a:extLst>
          </p:cNvPr>
          <p:cNvSpPr>
            <a:spLocks noGrp="1"/>
          </p:cNvSpPr>
          <p:nvPr>
            <p:ph type="dt" sz="half" idx="11"/>
          </p:nvPr>
        </p:nvSpPr>
        <p:spPr/>
        <p:txBody>
          <a:bodyPr/>
          <a:lstStyle/>
          <a:p>
            <a:fld id="{1E94D0FD-5D2B-C741-B03B-8699A7E36868}" type="datetime1">
              <a:rPr lang="en-US" altLang="x-none" smtClean="0"/>
              <a:pPr/>
              <a:t>4/9/2020</a:t>
            </a:fld>
            <a:endParaRPr lang="en-US" altLang="x-none"/>
          </a:p>
        </p:txBody>
      </p:sp>
      <p:pic>
        <p:nvPicPr>
          <p:cNvPr id="6" name="Picture 5">
            <a:extLst>
              <a:ext uri="{FF2B5EF4-FFF2-40B4-BE49-F238E27FC236}">
                <a16:creationId xmlns:a16="http://schemas.microsoft.com/office/drawing/2014/main" id="{0FB9ADF0-3111-4B15-BEA2-F05AF0604077}"/>
              </a:ext>
            </a:extLst>
          </p:cNvPr>
          <p:cNvPicPr>
            <a:picLocks noChangeAspect="1"/>
          </p:cNvPicPr>
          <p:nvPr/>
        </p:nvPicPr>
        <p:blipFill>
          <a:blip r:embed="rId2"/>
          <a:stretch>
            <a:fillRect/>
          </a:stretch>
        </p:blipFill>
        <p:spPr>
          <a:xfrm>
            <a:off x="6667500" y="4069080"/>
            <a:ext cx="190500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6261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FF09B-4181-4F0B-AF4E-F755C5D65FE3}"/>
              </a:ext>
            </a:extLst>
          </p:cNvPr>
          <p:cNvSpPr>
            <a:spLocks noGrp="1"/>
          </p:cNvSpPr>
          <p:nvPr>
            <p:ph type="title"/>
          </p:nvPr>
        </p:nvSpPr>
        <p:spPr>
          <a:xfrm>
            <a:off x="763086" y="685800"/>
            <a:ext cx="2665914" cy="1066800"/>
          </a:xfrm>
        </p:spPr>
        <p:txBody>
          <a:bodyPr/>
          <a:lstStyle/>
          <a:p>
            <a:r>
              <a:rPr lang="en-US" dirty="0"/>
              <a:t/>
            </a:r>
            <a:br>
              <a:rPr lang="en-US" dirty="0"/>
            </a:br>
            <a:r>
              <a:rPr lang="en-US" dirty="0"/>
              <a:t>Order of Draw</a:t>
            </a:r>
          </a:p>
        </p:txBody>
      </p:sp>
      <p:sp>
        <p:nvSpPr>
          <p:cNvPr id="4" name="Slide Number Placeholder 3">
            <a:extLst>
              <a:ext uri="{FF2B5EF4-FFF2-40B4-BE49-F238E27FC236}">
                <a16:creationId xmlns:a16="http://schemas.microsoft.com/office/drawing/2014/main" id="{7AA4C2D1-2C89-40E8-9839-89EC84411656}"/>
              </a:ext>
            </a:extLst>
          </p:cNvPr>
          <p:cNvSpPr>
            <a:spLocks noGrp="1"/>
          </p:cNvSpPr>
          <p:nvPr>
            <p:ph type="sldNum" sz="quarter" idx="10"/>
          </p:nvPr>
        </p:nvSpPr>
        <p:spPr/>
        <p:txBody>
          <a:bodyPr/>
          <a:lstStyle/>
          <a:p>
            <a:fld id="{608A66F9-504A-4947-9F76-DAF07877F37E}" type="slidenum">
              <a:rPr lang="en-US" altLang="x-none" smtClean="0"/>
              <a:pPr/>
              <a:t>18</a:t>
            </a:fld>
            <a:endParaRPr lang="en-US" altLang="x-none"/>
          </a:p>
        </p:txBody>
      </p:sp>
      <p:sp>
        <p:nvSpPr>
          <p:cNvPr id="5" name="Date Placeholder 4">
            <a:extLst>
              <a:ext uri="{FF2B5EF4-FFF2-40B4-BE49-F238E27FC236}">
                <a16:creationId xmlns:a16="http://schemas.microsoft.com/office/drawing/2014/main" id="{BB7FFC86-30C4-4987-8E61-664090030AB7}"/>
              </a:ext>
            </a:extLst>
          </p:cNvPr>
          <p:cNvSpPr>
            <a:spLocks noGrp="1"/>
          </p:cNvSpPr>
          <p:nvPr>
            <p:ph type="dt" sz="half" idx="11"/>
          </p:nvPr>
        </p:nvSpPr>
        <p:spPr/>
        <p:txBody>
          <a:bodyPr/>
          <a:lstStyle/>
          <a:p>
            <a:fld id="{1E94D0FD-5D2B-C741-B03B-8699A7E36868}" type="datetime1">
              <a:rPr lang="en-US" altLang="x-none" smtClean="0"/>
              <a:pPr/>
              <a:t>4/9/2020</a:t>
            </a:fld>
            <a:endParaRPr lang="en-US" altLang="x-none"/>
          </a:p>
        </p:txBody>
      </p:sp>
      <p:pic>
        <p:nvPicPr>
          <p:cNvPr id="6" name="Picture 2" descr="cid:image002.png@01D4EE02.0415A660">
            <a:extLst>
              <a:ext uri="{FF2B5EF4-FFF2-40B4-BE49-F238E27FC236}">
                <a16:creationId xmlns:a16="http://schemas.microsoft.com/office/drawing/2014/main" id="{C336198B-EEA7-4526-A431-5F65D3F6A6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29000" y="-48465"/>
            <a:ext cx="4495799" cy="6906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248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0CCA-A0D1-4605-A583-2FA8A17BC3D3}"/>
              </a:ext>
            </a:extLst>
          </p:cNvPr>
          <p:cNvSpPr>
            <a:spLocks noGrp="1"/>
          </p:cNvSpPr>
          <p:nvPr>
            <p:ph type="title"/>
          </p:nvPr>
        </p:nvSpPr>
        <p:spPr/>
        <p:txBody>
          <a:bodyPr/>
          <a:lstStyle/>
          <a:p>
            <a:r>
              <a:rPr lang="en-US" altLang="en-US" dirty="0"/>
              <a:t>DRAWING SPECIMENS FOR COAG TESTING</a:t>
            </a:r>
            <a:endParaRPr lang="en-US" dirty="0"/>
          </a:p>
        </p:txBody>
      </p:sp>
      <p:sp>
        <p:nvSpPr>
          <p:cNvPr id="3" name="Content Placeholder 2">
            <a:extLst>
              <a:ext uri="{FF2B5EF4-FFF2-40B4-BE49-F238E27FC236}">
                <a16:creationId xmlns:a16="http://schemas.microsoft.com/office/drawing/2014/main" id="{1740F49D-5310-40DC-BA32-6F2FAADFD679}"/>
              </a:ext>
            </a:extLst>
          </p:cNvPr>
          <p:cNvSpPr>
            <a:spLocks noGrp="1"/>
          </p:cNvSpPr>
          <p:nvPr>
            <p:ph idx="1"/>
          </p:nvPr>
        </p:nvSpPr>
        <p:spPr/>
        <p:txBody>
          <a:bodyPr/>
          <a:lstStyle/>
          <a:p>
            <a:r>
              <a:rPr lang="en-US" altLang="en-US" dirty="0"/>
              <a:t>Tube must be full</a:t>
            </a:r>
          </a:p>
          <a:p>
            <a:r>
              <a:rPr lang="en-US" dirty="0"/>
              <a:t>Invert gently to prevent clots</a:t>
            </a:r>
          </a:p>
          <a:p>
            <a:r>
              <a:rPr lang="en-US" dirty="0"/>
              <a:t>No hemolysis</a:t>
            </a:r>
          </a:p>
          <a:p>
            <a:r>
              <a:rPr lang="en-US" dirty="0"/>
              <a:t>Must be received at the lab within 4 hours</a:t>
            </a:r>
          </a:p>
        </p:txBody>
      </p:sp>
      <p:sp>
        <p:nvSpPr>
          <p:cNvPr id="4" name="Slide Number Placeholder 3">
            <a:extLst>
              <a:ext uri="{FF2B5EF4-FFF2-40B4-BE49-F238E27FC236}">
                <a16:creationId xmlns:a16="http://schemas.microsoft.com/office/drawing/2014/main" id="{175A0CA4-113B-4C2A-9166-216941C84D69}"/>
              </a:ext>
            </a:extLst>
          </p:cNvPr>
          <p:cNvSpPr>
            <a:spLocks noGrp="1"/>
          </p:cNvSpPr>
          <p:nvPr>
            <p:ph type="sldNum" sz="quarter" idx="10"/>
          </p:nvPr>
        </p:nvSpPr>
        <p:spPr/>
        <p:txBody>
          <a:bodyPr/>
          <a:lstStyle/>
          <a:p>
            <a:fld id="{608A66F9-504A-4947-9F76-DAF07877F37E}" type="slidenum">
              <a:rPr lang="en-US" altLang="x-none" smtClean="0"/>
              <a:pPr/>
              <a:t>19</a:t>
            </a:fld>
            <a:endParaRPr lang="en-US" altLang="x-none"/>
          </a:p>
        </p:txBody>
      </p:sp>
      <p:sp>
        <p:nvSpPr>
          <p:cNvPr id="5" name="Date Placeholder 4">
            <a:extLst>
              <a:ext uri="{FF2B5EF4-FFF2-40B4-BE49-F238E27FC236}">
                <a16:creationId xmlns:a16="http://schemas.microsoft.com/office/drawing/2014/main" id="{91437245-FA87-4508-A3E5-1696004FEF2E}"/>
              </a:ext>
            </a:extLst>
          </p:cNvPr>
          <p:cNvSpPr>
            <a:spLocks noGrp="1"/>
          </p:cNvSpPr>
          <p:nvPr>
            <p:ph type="dt" sz="half" idx="11"/>
          </p:nvPr>
        </p:nvSpPr>
        <p:spPr/>
        <p:txBody>
          <a:bodyPr/>
          <a:lstStyle/>
          <a:p>
            <a:fld id="{1E94D0FD-5D2B-C741-B03B-8699A7E36868}" type="datetime1">
              <a:rPr lang="en-US" altLang="x-none" smtClean="0"/>
              <a:pPr/>
              <a:t>4/9/2020</a:t>
            </a:fld>
            <a:endParaRPr lang="en-US" altLang="x-none"/>
          </a:p>
        </p:txBody>
      </p:sp>
      <p:pic>
        <p:nvPicPr>
          <p:cNvPr id="6" name="Picture 2">
            <a:extLst>
              <a:ext uri="{FF2B5EF4-FFF2-40B4-BE49-F238E27FC236}">
                <a16:creationId xmlns:a16="http://schemas.microsoft.com/office/drawing/2014/main" id="{BEDDD96C-85F2-48B1-9EC6-D25BC95CF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3816" y="3633470"/>
            <a:ext cx="4436367" cy="2919730"/>
          </a:xfrm>
          <a:prstGeom prst="rect">
            <a:avLst/>
          </a:prstGeom>
          <a:noFill/>
          <a:ln>
            <a:noFill/>
          </a:ln>
          <a:effectLst>
            <a:outerShdw dist="35921" dir="2700000" algn="ctr" rotWithShape="0">
              <a:schemeClr val="bg2"/>
            </a:outerShdw>
          </a:effectLst>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4489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F1C82-F894-48A4-9F06-D7D1E1AEC67F}"/>
              </a:ext>
            </a:extLst>
          </p:cNvPr>
          <p:cNvSpPr>
            <a:spLocks noGrp="1"/>
          </p:cNvSpPr>
          <p:nvPr>
            <p:ph type="title"/>
          </p:nvPr>
        </p:nvSpPr>
        <p:spPr/>
        <p:txBody>
          <a:bodyPr/>
          <a:lstStyle/>
          <a:p>
            <a:r>
              <a:rPr lang="en-US" dirty="0"/>
              <a:t>Terminology</a:t>
            </a:r>
          </a:p>
        </p:txBody>
      </p:sp>
      <p:sp>
        <p:nvSpPr>
          <p:cNvPr id="3" name="Content Placeholder 2">
            <a:extLst>
              <a:ext uri="{FF2B5EF4-FFF2-40B4-BE49-F238E27FC236}">
                <a16:creationId xmlns:a16="http://schemas.microsoft.com/office/drawing/2014/main" id="{64F2EB09-E4F9-469B-8540-178C14F92A49}"/>
              </a:ext>
            </a:extLst>
          </p:cNvPr>
          <p:cNvSpPr>
            <a:spLocks noGrp="1"/>
          </p:cNvSpPr>
          <p:nvPr>
            <p:ph idx="1"/>
          </p:nvPr>
        </p:nvSpPr>
        <p:spPr/>
        <p:txBody>
          <a:bodyPr/>
          <a:lstStyle/>
          <a:p>
            <a:r>
              <a:rPr lang="en-US" altLang="en-US" u="sng" dirty="0">
                <a:solidFill>
                  <a:srgbClr val="860038"/>
                </a:solidFill>
              </a:rPr>
              <a:t>Additive Tube </a:t>
            </a:r>
            <a:r>
              <a:rPr lang="en-US" altLang="en-US" dirty="0"/>
              <a:t> - Blood collection tubes that contain a substance in the tubes that prevent or promote blood from clotting.</a:t>
            </a:r>
          </a:p>
          <a:p>
            <a:pPr eaLnBrk="1" fontAlgn="auto" hangingPunct="1">
              <a:spcAft>
                <a:spcPts val="0"/>
              </a:spcAft>
              <a:defRPr/>
            </a:pPr>
            <a:r>
              <a:rPr lang="en-US" altLang="en-US" u="sng" dirty="0">
                <a:solidFill>
                  <a:srgbClr val="860038"/>
                </a:solidFill>
              </a:rPr>
              <a:t>Clotting</a:t>
            </a:r>
            <a:r>
              <a:rPr lang="en-US" altLang="en-US" dirty="0">
                <a:solidFill>
                  <a:srgbClr val="66FF33"/>
                </a:solidFill>
              </a:rPr>
              <a:t> </a:t>
            </a:r>
            <a:r>
              <a:rPr lang="en-US" altLang="en-US" dirty="0"/>
              <a:t>- When the blood in a tube forms a solid gel, instead of staying liquid.</a:t>
            </a:r>
          </a:p>
          <a:p>
            <a:pPr marL="0" indent="0" eaLnBrk="1" fontAlgn="auto" hangingPunct="1">
              <a:spcAft>
                <a:spcPts val="0"/>
              </a:spcAft>
              <a:buNone/>
              <a:defRPr/>
            </a:pPr>
            <a:endParaRPr lang="en-US" altLang="en-US" dirty="0"/>
          </a:p>
          <a:p>
            <a:pPr marL="0" indent="0" eaLnBrk="1" fontAlgn="auto" hangingPunct="1">
              <a:spcAft>
                <a:spcPts val="0"/>
              </a:spcAft>
              <a:buNone/>
              <a:defRPr/>
            </a:pPr>
            <a:endParaRPr lang="en-US" altLang="en-US" dirty="0"/>
          </a:p>
        </p:txBody>
      </p:sp>
      <p:sp>
        <p:nvSpPr>
          <p:cNvPr id="4" name="Slide Number Placeholder 3">
            <a:extLst>
              <a:ext uri="{FF2B5EF4-FFF2-40B4-BE49-F238E27FC236}">
                <a16:creationId xmlns:a16="http://schemas.microsoft.com/office/drawing/2014/main" id="{276E1312-7F48-43D2-B967-9B7350299B5D}"/>
              </a:ext>
            </a:extLst>
          </p:cNvPr>
          <p:cNvSpPr>
            <a:spLocks noGrp="1"/>
          </p:cNvSpPr>
          <p:nvPr>
            <p:ph type="sldNum" sz="quarter" idx="10"/>
          </p:nvPr>
        </p:nvSpPr>
        <p:spPr/>
        <p:txBody>
          <a:bodyPr/>
          <a:lstStyle/>
          <a:p>
            <a:fld id="{608A66F9-504A-4947-9F76-DAF07877F37E}" type="slidenum">
              <a:rPr lang="en-US" altLang="x-none" smtClean="0"/>
              <a:pPr/>
              <a:t>2</a:t>
            </a:fld>
            <a:endParaRPr lang="en-US" altLang="x-none"/>
          </a:p>
        </p:txBody>
      </p:sp>
      <p:sp>
        <p:nvSpPr>
          <p:cNvPr id="5" name="Date Placeholder 4">
            <a:extLst>
              <a:ext uri="{FF2B5EF4-FFF2-40B4-BE49-F238E27FC236}">
                <a16:creationId xmlns:a16="http://schemas.microsoft.com/office/drawing/2014/main" id="{B212E2BD-9BDB-420E-81B0-B7939ADD5099}"/>
              </a:ext>
            </a:extLst>
          </p:cNvPr>
          <p:cNvSpPr>
            <a:spLocks noGrp="1"/>
          </p:cNvSpPr>
          <p:nvPr>
            <p:ph type="dt" sz="half" idx="11"/>
          </p:nvPr>
        </p:nvSpPr>
        <p:spPr/>
        <p:txBody>
          <a:bodyPr/>
          <a:lstStyle/>
          <a:p>
            <a:fld id="{1E94D0FD-5D2B-C741-B03B-8699A7E36868}" type="datetime1">
              <a:rPr lang="en-US" altLang="x-none" smtClean="0"/>
              <a:pPr/>
              <a:t>4/9/2020</a:t>
            </a:fld>
            <a:endParaRPr lang="en-US" altLang="x-none"/>
          </a:p>
        </p:txBody>
      </p:sp>
      <p:pic>
        <p:nvPicPr>
          <p:cNvPr id="7" name="Picture 6">
            <a:extLst>
              <a:ext uri="{FF2B5EF4-FFF2-40B4-BE49-F238E27FC236}">
                <a16:creationId xmlns:a16="http://schemas.microsoft.com/office/drawing/2014/main" id="{C889ED0B-144C-479B-A3D4-D2BEDC3E0C5B}"/>
              </a:ext>
            </a:extLst>
          </p:cNvPr>
          <p:cNvPicPr>
            <a:picLocks noChangeAspect="1"/>
          </p:cNvPicPr>
          <p:nvPr/>
        </p:nvPicPr>
        <p:blipFill>
          <a:blip r:embed="rId2"/>
          <a:stretch>
            <a:fillRect/>
          </a:stretch>
        </p:blipFill>
        <p:spPr>
          <a:xfrm>
            <a:off x="2987401" y="3810000"/>
            <a:ext cx="3634283" cy="2941416"/>
          </a:xfrm>
          <a:prstGeom prst="rect">
            <a:avLst/>
          </a:prstGeom>
        </p:spPr>
      </p:pic>
    </p:spTree>
    <p:extLst>
      <p:ext uri="{BB962C8B-B14F-4D97-AF65-F5344CB8AC3E}">
        <p14:creationId xmlns:p14="http://schemas.microsoft.com/office/powerpoint/2010/main" val="590602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CE6D7-8683-4C16-BBC3-C267FE92EF5E}"/>
              </a:ext>
            </a:extLst>
          </p:cNvPr>
          <p:cNvSpPr>
            <a:spLocks noGrp="1"/>
          </p:cNvSpPr>
          <p:nvPr>
            <p:ph type="title"/>
          </p:nvPr>
        </p:nvSpPr>
        <p:spPr/>
        <p:txBody>
          <a:bodyPr/>
          <a:lstStyle/>
          <a:p>
            <a:r>
              <a:rPr lang="en-US" dirty="0"/>
              <a:t>Blood Draw Procedure</a:t>
            </a:r>
          </a:p>
        </p:txBody>
      </p:sp>
      <p:sp>
        <p:nvSpPr>
          <p:cNvPr id="3" name="Content Placeholder 2">
            <a:extLst>
              <a:ext uri="{FF2B5EF4-FFF2-40B4-BE49-F238E27FC236}">
                <a16:creationId xmlns:a16="http://schemas.microsoft.com/office/drawing/2014/main" id="{57CD22EC-5431-4B8F-945C-46A5DB7BB892}"/>
              </a:ext>
            </a:extLst>
          </p:cNvPr>
          <p:cNvSpPr>
            <a:spLocks noGrp="1"/>
          </p:cNvSpPr>
          <p:nvPr>
            <p:ph idx="1"/>
          </p:nvPr>
        </p:nvSpPr>
        <p:spPr/>
        <p:txBody>
          <a:bodyPr numCol="2"/>
          <a:lstStyle/>
          <a:p>
            <a:r>
              <a:rPr lang="en-US" altLang="en-US" dirty="0"/>
              <a:t>Hand Hygiene</a:t>
            </a:r>
          </a:p>
          <a:p>
            <a:r>
              <a:rPr lang="en-US" altLang="en-US" dirty="0"/>
              <a:t>ID patient</a:t>
            </a:r>
          </a:p>
          <a:p>
            <a:r>
              <a:rPr lang="en-US" altLang="en-US" dirty="0"/>
              <a:t>Apply tourniquet</a:t>
            </a:r>
          </a:p>
          <a:p>
            <a:r>
              <a:rPr lang="en-US" altLang="en-US" dirty="0"/>
              <a:t>Find site</a:t>
            </a:r>
          </a:p>
          <a:p>
            <a:r>
              <a:rPr lang="en-US" altLang="en-US" dirty="0"/>
              <a:t>Cleanse site</a:t>
            </a:r>
          </a:p>
          <a:p>
            <a:r>
              <a:rPr lang="en-US" altLang="en-US" dirty="0"/>
              <a:t>Anchor vein</a:t>
            </a:r>
          </a:p>
          <a:p>
            <a:r>
              <a:rPr lang="en-US" altLang="en-US" dirty="0"/>
              <a:t>Insert needle</a:t>
            </a:r>
          </a:p>
          <a:p>
            <a:r>
              <a:rPr lang="en-US" altLang="en-US" dirty="0"/>
              <a:t>Pop on tube</a:t>
            </a:r>
          </a:p>
          <a:p>
            <a:r>
              <a:rPr lang="en-US" altLang="en-US" dirty="0"/>
              <a:t>Allow tube to fill/make adjustments if needed</a:t>
            </a:r>
          </a:p>
          <a:p>
            <a:r>
              <a:rPr lang="en-US" altLang="en-US" dirty="0"/>
              <a:t>Remove tourniquet</a:t>
            </a:r>
          </a:p>
          <a:p>
            <a:r>
              <a:rPr lang="en-US" altLang="en-US" dirty="0"/>
              <a:t>Remove tube</a:t>
            </a:r>
          </a:p>
          <a:p>
            <a:r>
              <a:rPr lang="en-US" altLang="en-US" dirty="0"/>
              <a:t>Remove needle</a:t>
            </a:r>
          </a:p>
          <a:p>
            <a:r>
              <a:rPr lang="en-US" altLang="en-US" dirty="0"/>
              <a:t>SAFETY DEVICE!! </a:t>
            </a:r>
          </a:p>
          <a:p>
            <a:r>
              <a:rPr lang="en-US" altLang="en-US" dirty="0"/>
              <a:t>Apply pressure</a:t>
            </a:r>
          </a:p>
          <a:p>
            <a:r>
              <a:rPr lang="en-US" altLang="en-US" dirty="0"/>
              <a:t>Invert tubes</a:t>
            </a:r>
          </a:p>
          <a:p>
            <a:r>
              <a:rPr lang="en-US" altLang="en-US" dirty="0"/>
              <a:t>Label Specimen at the patient’s side</a:t>
            </a:r>
          </a:p>
          <a:p>
            <a:endParaRPr lang="en-US" dirty="0"/>
          </a:p>
        </p:txBody>
      </p:sp>
      <p:sp>
        <p:nvSpPr>
          <p:cNvPr id="4" name="Slide Number Placeholder 3">
            <a:extLst>
              <a:ext uri="{FF2B5EF4-FFF2-40B4-BE49-F238E27FC236}">
                <a16:creationId xmlns:a16="http://schemas.microsoft.com/office/drawing/2014/main" id="{AD02F9F1-226A-43EB-A504-9386C803900E}"/>
              </a:ext>
            </a:extLst>
          </p:cNvPr>
          <p:cNvSpPr>
            <a:spLocks noGrp="1"/>
          </p:cNvSpPr>
          <p:nvPr>
            <p:ph type="sldNum" sz="quarter" idx="10"/>
          </p:nvPr>
        </p:nvSpPr>
        <p:spPr/>
        <p:txBody>
          <a:bodyPr/>
          <a:lstStyle/>
          <a:p>
            <a:fld id="{608A66F9-504A-4947-9F76-DAF07877F37E}" type="slidenum">
              <a:rPr lang="en-US" altLang="x-none" smtClean="0"/>
              <a:pPr/>
              <a:t>20</a:t>
            </a:fld>
            <a:endParaRPr lang="en-US" altLang="x-none"/>
          </a:p>
        </p:txBody>
      </p:sp>
      <p:sp>
        <p:nvSpPr>
          <p:cNvPr id="5" name="Date Placeholder 4">
            <a:extLst>
              <a:ext uri="{FF2B5EF4-FFF2-40B4-BE49-F238E27FC236}">
                <a16:creationId xmlns:a16="http://schemas.microsoft.com/office/drawing/2014/main" id="{CFE9E0DA-3A0F-47C7-88D0-EB045B533420}"/>
              </a:ext>
            </a:extLst>
          </p:cNvPr>
          <p:cNvSpPr>
            <a:spLocks noGrp="1"/>
          </p:cNvSpPr>
          <p:nvPr>
            <p:ph type="dt" sz="half" idx="11"/>
          </p:nvPr>
        </p:nvSpPr>
        <p:spPr/>
        <p:txBody>
          <a:bodyPr/>
          <a:lstStyle/>
          <a:p>
            <a:fld id="{1E94D0FD-5D2B-C741-B03B-8699A7E36868}" type="datetime1">
              <a:rPr lang="en-US" altLang="x-none" smtClean="0"/>
              <a:pPr/>
              <a:t>4/9/2020</a:t>
            </a:fld>
            <a:endParaRPr lang="en-US" altLang="x-none"/>
          </a:p>
        </p:txBody>
      </p:sp>
    </p:spTree>
    <p:extLst>
      <p:ext uri="{BB962C8B-B14F-4D97-AF65-F5344CB8AC3E}">
        <p14:creationId xmlns:p14="http://schemas.microsoft.com/office/powerpoint/2010/main" val="1947224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2BC1A-4B42-4271-BB85-12534EA1665F}"/>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2F921C31-0CCE-4A5A-9088-2FAB8C9967AC}"/>
              </a:ext>
            </a:extLst>
          </p:cNvPr>
          <p:cNvSpPr>
            <a:spLocks noGrp="1"/>
          </p:cNvSpPr>
          <p:nvPr>
            <p:ph idx="1"/>
          </p:nvPr>
        </p:nvSpPr>
        <p:spPr/>
        <p:txBody>
          <a:bodyPr/>
          <a:lstStyle/>
          <a:p>
            <a:r>
              <a:rPr lang="en-US" dirty="0"/>
              <a:t>Contact the Phlebotomy Educator</a:t>
            </a:r>
          </a:p>
          <a:p>
            <a:pPr lvl="1"/>
            <a:r>
              <a:rPr lang="en-US" sz="2200" dirty="0"/>
              <a:t>Kristin Jenkins </a:t>
            </a:r>
            <a:r>
              <a:rPr lang="en-US" sz="2200" b="1" dirty="0"/>
              <a:t>616-685-6029</a:t>
            </a:r>
          </a:p>
          <a:p>
            <a:pPr lvl="1"/>
            <a:endParaRPr lang="en-US" dirty="0"/>
          </a:p>
          <a:p>
            <a:pPr marL="457200" lvl="1" indent="0">
              <a:buNone/>
            </a:pPr>
            <a:endParaRPr lang="en-US" dirty="0"/>
          </a:p>
          <a:p>
            <a:r>
              <a:rPr lang="en-US" dirty="0"/>
              <a:t>Contact the Laboratory 24 hours a day</a:t>
            </a:r>
          </a:p>
          <a:p>
            <a:pPr lvl="1"/>
            <a:r>
              <a:rPr lang="en-US" sz="2200" dirty="0"/>
              <a:t>Saint Mary’s Main Laboratory </a:t>
            </a:r>
            <a:r>
              <a:rPr lang="en-US" sz="2200" b="1" dirty="0"/>
              <a:t>616-685-6248</a:t>
            </a:r>
          </a:p>
          <a:p>
            <a:pPr marL="457200" lvl="1" indent="0">
              <a:buNone/>
            </a:pPr>
            <a:endParaRPr lang="en-US" dirty="0"/>
          </a:p>
        </p:txBody>
      </p:sp>
      <p:sp>
        <p:nvSpPr>
          <p:cNvPr id="4" name="Slide Number Placeholder 3">
            <a:extLst>
              <a:ext uri="{FF2B5EF4-FFF2-40B4-BE49-F238E27FC236}">
                <a16:creationId xmlns:a16="http://schemas.microsoft.com/office/drawing/2014/main" id="{039B626E-6CF3-437F-B387-1BFB15CFC895}"/>
              </a:ext>
            </a:extLst>
          </p:cNvPr>
          <p:cNvSpPr>
            <a:spLocks noGrp="1"/>
          </p:cNvSpPr>
          <p:nvPr>
            <p:ph type="sldNum" sz="quarter" idx="10"/>
          </p:nvPr>
        </p:nvSpPr>
        <p:spPr/>
        <p:txBody>
          <a:bodyPr/>
          <a:lstStyle/>
          <a:p>
            <a:fld id="{608A66F9-504A-4947-9F76-DAF07877F37E}" type="slidenum">
              <a:rPr lang="en-US" altLang="x-none" smtClean="0"/>
              <a:pPr/>
              <a:t>21</a:t>
            </a:fld>
            <a:endParaRPr lang="en-US" altLang="x-none"/>
          </a:p>
        </p:txBody>
      </p:sp>
      <p:sp>
        <p:nvSpPr>
          <p:cNvPr id="5" name="Date Placeholder 4">
            <a:extLst>
              <a:ext uri="{FF2B5EF4-FFF2-40B4-BE49-F238E27FC236}">
                <a16:creationId xmlns:a16="http://schemas.microsoft.com/office/drawing/2014/main" id="{F898C076-E197-4A06-83C4-AE45BB7E1435}"/>
              </a:ext>
            </a:extLst>
          </p:cNvPr>
          <p:cNvSpPr>
            <a:spLocks noGrp="1"/>
          </p:cNvSpPr>
          <p:nvPr>
            <p:ph type="dt" sz="half" idx="11"/>
          </p:nvPr>
        </p:nvSpPr>
        <p:spPr/>
        <p:txBody>
          <a:bodyPr/>
          <a:lstStyle/>
          <a:p>
            <a:fld id="{1E94D0FD-5D2B-C741-B03B-8699A7E36868}" type="datetime1">
              <a:rPr lang="en-US" altLang="x-none" smtClean="0"/>
              <a:pPr/>
              <a:t>4/9/2020</a:t>
            </a:fld>
            <a:endParaRPr lang="en-US" altLang="x-none"/>
          </a:p>
        </p:txBody>
      </p:sp>
    </p:spTree>
    <p:extLst>
      <p:ext uri="{BB962C8B-B14F-4D97-AF65-F5344CB8AC3E}">
        <p14:creationId xmlns:p14="http://schemas.microsoft.com/office/powerpoint/2010/main" val="220485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1B291-53F1-4F02-B521-99E4089577BB}"/>
              </a:ext>
            </a:extLst>
          </p:cNvPr>
          <p:cNvSpPr>
            <a:spLocks noGrp="1"/>
          </p:cNvSpPr>
          <p:nvPr>
            <p:ph type="title"/>
          </p:nvPr>
        </p:nvSpPr>
        <p:spPr/>
        <p:txBody>
          <a:bodyPr/>
          <a:lstStyle/>
          <a:p>
            <a:r>
              <a:rPr lang="en-US" dirty="0"/>
              <a:t>Terminology (continued)</a:t>
            </a:r>
          </a:p>
        </p:txBody>
      </p:sp>
      <p:sp>
        <p:nvSpPr>
          <p:cNvPr id="3" name="Content Placeholder 2">
            <a:extLst>
              <a:ext uri="{FF2B5EF4-FFF2-40B4-BE49-F238E27FC236}">
                <a16:creationId xmlns:a16="http://schemas.microsoft.com/office/drawing/2014/main" id="{562F6289-EC19-40B0-A5A4-C24F04D126C7}"/>
              </a:ext>
            </a:extLst>
          </p:cNvPr>
          <p:cNvSpPr>
            <a:spLocks noGrp="1"/>
          </p:cNvSpPr>
          <p:nvPr>
            <p:ph idx="1"/>
          </p:nvPr>
        </p:nvSpPr>
        <p:spPr/>
        <p:txBody>
          <a:bodyPr/>
          <a:lstStyle/>
          <a:p>
            <a:r>
              <a:rPr lang="en-US" altLang="en-US" u="sng" dirty="0">
                <a:solidFill>
                  <a:srgbClr val="860038"/>
                </a:solidFill>
              </a:rPr>
              <a:t>Hemolysis</a:t>
            </a:r>
            <a:r>
              <a:rPr lang="en-US" altLang="en-US" dirty="0">
                <a:solidFill>
                  <a:srgbClr val="860038"/>
                </a:solidFill>
              </a:rPr>
              <a:t> </a:t>
            </a:r>
            <a:r>
              <a:rPr lang="en-US" altLang="en-US" dirty="0"/>
              <a:t>- The Red Blood Cells (RBC) are torn apart, changing some test analyte concentrations, example increase in the potassium.  Usually caused by forcing blood through small diameters or introduction of water or alcohol.</a:t>
            </a:r>
          </a:p>
          <a:p>
            <a:pPr>
              <a:spcBef>
                <a:spcPts val="600"/>
              </a:spcBef>
            </a:pPr>
            <a:r>
              <a:rPr lang="en-US" altLang="en-US" u="sng" dirty="0">
                <a:solidFill>
                  <a:srgbClr val="860038"/>
                </a:solidFill>
              </a:rPr>
              <a:t>Inverting tubes </a:t>
            </a:r>
            <a:r>
              <a:rPr lang="en-US" altLang="en-US" dirty="0"/>
              <a:t>- Slowly turning the tubes up and down.</a:t>
            </a:r>
          </a:p>
          <a:p>
            <a:pPr>
              <a:spcBef>
                <a:spcPts val="1200"/>
              </a:spcBef>
            </a:pPr>
            <a:r>
              <a:rPr lang="en-US" altLang="en-US" u="sng" dirty="0">
                <a:solidFill>
                  <a:srgbClr val="860038"/>
                </a:solidFill>
              </a:rPr>
              <a:t>Needle Bevel </a:t>
            </a:r>
            <a:r>
              <a:rPr lang="en-US" altLang="en-US" dirty="0"/>
              <a:t>- Open end of needle. </a:t>
            </a:r>
          </a:p>
          <a:p>
            <a:endParaRPr lang="en-US" dirty="0"/>
          </a:p>
        </p:txBody>
      </p:sp>
      <p:sp>
        <p:nvSpPr>
          <p:cNvPr id="4" name="Slide Number Placeholder 3">
            <a:extLst>
              <a:ext uri="{FF2B5EF4-FFF2-40B4-BE49-F238E27FC236}">
                <a16:creationId xmlns:a16="http://schemas.microsoft.com/office/drawing/2014/main" id="{8320C669-584D-4322-82F2-53C26FEC502A}"/>
              </a:ext>
            </a:extLst>
          </p:cNvPr>
          <p:cNvSpPr>
            <a:spLocks noGrp="1"/>
          </p:cNvSpPr>
          <p:nvPr>
            <p:ph type="sldNum" sz="quarter" idx="10"/>
          </p:nvPr>
        </p:nvSpPr>
        <p:spPr/>
        <p:txBody>
          <a:bodyPr/>
          <a:lstStyle/>
          <a:p>
            <a:fld id="{608A66F9-504A-4947-9F76-DAF07877F37E}" type="slidenum">
              <a:rPr lang="en-US" altLang="x-none" smtClean="0"/>
              <a:pPr/>
              <a:t>3</a:t>
            </a:fld>
            <a:endParaRPr lang="en-US" altLang="x-none"/>
          </a:p>
        </p:txBody>
      </p:sp>
      <p:sp>
        <p:nvSpPr>
          <p:cNvPr id="5" name="Date Placeholder 4">
            <a:extLst>
              <a:ext uri="{FF2B5EF4-FFF2-40B4-BE49-F238E27FC236}">
                <a16:creationId xmlns:a16="http://schemas.microsoft.com/office/drawing/2014/main" id="{6A3C04CC-1CA0-49FB-B0CB-3160C0D2C131}"/>
              </a:ext>
            </a:extLst>
          </p:cNvPr>
          <p:cNvSpPr>
            <a:spLocks noGrp="1"/>
          </p:cNvSpPr>
          <p:nvPr>
            <p:ph type="dt" sz="half" idx="11"/>
          </p:nvPr>
        </p:nvSpPr>
        <p:spPr/>
        <p:txBody>
          <a:bodyPr/>
          <a:lstStyle/>
          <a:p>
            <a:fld id="{1E94D0FD-5D2B-C741-B03B-8699A7E36868}" type="datetime1">
              <a:rPr lang="en-US" altLang="x-none" smtClean="0"/>
              <a:pPr/>
              <a:t>4/9/2020</a:t>
            </a:fld>
            <a:endParaRPr lang="en-US" altLang="x-none"/>
          </a:p>
        </p:txBody>
      </p:sp>
      <p:pic>
        <p:nvPicPr>
          <p:cNvPr id="6" name="Content Placeholder 5">
            <a:extLst>
              <a:ext uri="{FF2B5EF4-FFF2-40B4-BE49-F238E27FC236}">
                <a16:creationId xmlns:a16="http://schemas.microsoft.com/office/drawing/2014/main" id="{5BC11A20-5344-4F8C-8E9E-D76ADB1A863A}"/>
              </a:ext>
            </a:extLst>
          </p:cNvPr>
          <p:cNvPicPr>
            <a:picLocks noChangeAspect="1"/>
          </p:cNvPicPr>
          <p:nvPr/>
        </p:nvPicPr>
        <p:blipFill rotWithShape="1">
          <a:blip r:embed="rId2"/>
          <a:srcRect l="13622" r="5305" b="2"/>
          <a:stretch/>
        </p:blipFill>
        <p:spPr bwMode="auto">
          <a:xfrm>
            <a:off x="2133600" y="5105236"/>
            <a:ext cx="4023830" cy="137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2342152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7948B-752F-48AA-A931-87171DB9AFB0}"/>
              </a:ext>
            </a:extLst>
          </p:cNvPr>
          <p:cNvSpPr>
            <a:spLocks noGrp="1"/>
          </p:cNvSpPr>
          <p:nvPr>
            <p:ph type="title"/>
          </p:nvPr>
        </p:nvSpPr>
        <p:spPr/>
        <p:txBody>
          <a:bodyPr/>
          <a:lstStyle/>
          <a:p>
            <a:r>
              <a:rPr lang="en-US" dirty="0"/>
              <a:t>Terminology (continued)</a:t>
            </a:r>
          </a:p>
        </p:txBody>
      </p:sp>
      <p:sp>
        <p:nvSpPr>
          <p:cNvPr id="3" name="Content Placeholder 2">
            <a:extLst>
              <a:ext uri="{FF2B5EF4-FFF2-40B4-BE49-F238E27FC236}">
                <a16:creationId xmlns:a16="http://schemas.microsoft.com/office/drawing/2014/main" id="{04505912-64DB-4707-BEFB-CE5FC31AB861}"/>
              </a:ext>
            </a:extLst>
          </p:cNvPr>
          <p:cNvSpPr>
            <a:spLocks noGrp="1"/>
          </p:cNvSpPr>
          <p:nvPr>
            <p:ph idx="1"/>
          </p:nvPr>
        </p:nvSpPr>
        <p:spPr/>
        <p:txBody>
          <a:bodyPr/>
          <a:lstStyle/>
          <a:p>
            <a:r>
              <a:rPr lang="en-US" altLang="en-US" u="sng" dirty="0">
                <a:solidFill>
                  <a:srgbClr val="860038"/>
                </a:solidFill>
              </a:rPr>
              <a:t>Tourniquet </a:t>
            </a:r>
            <a:r>
              <a:rPr lang="en-US" altLang="en-US" dirty="0"/>
              <a:t>- Elastic band used to create a barrier to blood flow, to assist in the blood collection process.</a:t>
            </a:r>
          </a:p>
          <a:p>
            <a:r>
              <a:rPr lang="en-US" altLang="en-US" u="sng" dirty="0">
                <a:solidFill>
                  <a:srgbClr val="860038"/>
                </a:solidFill>
              </a:rPr>
              <a:t>Vacutainer tubes </a:t>
            </a:r>
            <a:r>
              <a:rPr lang="en-US" altLang="en-US" dirty="0"/>
              <a:t>- Blood collection tubes with vacuum to assist in pulling blood into the tube.</a:t>
            </a:r>
          </a:p>
          <a:p>
            <a:endParaRPr lang="en-US" dirty="0"/>
          </a:p>
        </p:txBody>
      </p:sp>
      <p:sp>
        <p:nvSpPr>
          <p:cNvPr id="4" name="Slide Number Placeholder 3">
            <a:extLst>
              <a:ext uri="{FF2B5EF4-FFF2-40B4-BE49-F238E27FC236}">
                <a16:creationId xmlns:a16="http://schemas.microsoft.com/office/drawing/2014/main" id="{011D75DE-2B43-4D5E-9B04-4C3F3E102409}"/>
              </a:ext>
            </a:extLst>
          </p:cNvPr>
          <p:cNvSpPr>
            <a:spLocks noGrp="1"/>
          </p:cNvSpPr>
          <p:nvPr>
            <p:ph type="sldNum" sz="quarter" idx="10"/>
          </p:nvPr>
        </p:nvSpPr>
        <p:spPr/>
        <p:txBody>
          <a:bodyPr/>
          <a:lstStyle/>
          <a:p>
            <a:fld id="{608A66F9-504A-4947-9F76-DAF07877F37E}" type="slidenum">
              <a:rPr lang="en-US" altLang="x-none" smtClean="0"/>
              <a:pPr/>
              <a:t>4</a:t>
            </a:fld>
            <a:endParaRPr lang="en-US" altLang="x-none"/>
          </a:p>
        </p:txBody>
      </p:sp>
      <p:sp>
        <p:nvSpPr>
          <p:cNvPr id="5" name="Date Placeholder 4">
            <a:extLst>
              <a:ext uri="{FF2B5EF4-FFF2-40B4-BE49-F238E27FC236}">
                <a16:creationId xmlns:a16="http://schemas.microsoft.com/office/drawing/2014/main" id="{BBA9A101-3010-4A00-871B-0D13EFBC96CF}"/>
              </a:ext>
            </a:extLst>
          </p:cNvPr>
          <p:cNvSpPr>
            <a:spLocks noGrp="1"/>
          </p:cNvSpPr>
          <p:nvPr>
            <p:ph type="dt" sz="half" idx="11"/>
          </p:nvPr>
        </p:nvSpPr>
        <p:spPr/>
        <p:txBody>
          <a:bodyPr/>
          <a:lstStyle/>
          <a:p>
            <a:fld id="{1E94D0FD-5D2B-C741-B03B-8699A7E36868}" type="datetime1">
              <a:rPr lang="en-US" altLang="x-none" smtClean="0"/>
              <a:pPr/>
              <a:t>4/9/2020</a:t>
            </a:fld>
            <a:endParaRPr lang="en-US" altLang="x-none"/>
          </a:p>
        </p:txBody>
      </p:sp>
      <p:pic>
        <p:nvPicPr>
          <p:cNvPr id="7" name="Picture 6">
            <a:extLst>
              <a:ext uri="{FF2B5EF4-FFF2-40B4-BE49-F238E27FC236}">
                <a16:creationId xmlns:a16="http://schemas.microsoft.com/office/drawing/2014/main" id="{3B03D4C1-AF1F-43D2-B29A-88EE2D9D173E}"/>
              </a:ext>
            </a:extLst>
          </p:cNvPr>
          <p:cNvPicPr>
            <a:picLocks noChangeAspect="1"/>
          </p:cNvPicPr>
          <p:nvPr/>
        </p:nvPicPr>
        <p:blipFill>
          <a:blip r:embed="rId2"/>
          <a:stretch>
            <a:fillRect/>
          </a:stretch>
        </p:blipFill>
        <p:spPr>
          <a:xfrm>
            <a:off x="2590800" y="3581400"/>
            <a:ext cx="3962400" cy="2971800"/>
          </a:xfrm>
          <a:prstGeom prst="rect">
            <a:avLst/>
          </a:prstGeom>
        </p:spPr>
      </p:pic>
    </p:spTree>
    <p:extLst>
      <p:ext uri="{BB962C8B-B14F-4D97-AF65-F5344CB8AC3E}">
        <p14:creationId xmlns:p14="http://schemas.microsoft.com/office/powerpoint/2010/main" val="95086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9D7A20-F544-4F07-A28E-0B5B6F16B03F}"/>
              </a:ext>
            </a:extLst>
          </p:cNvPr>
          <p:cNvPicPr>
            <a:picLocks noChangeAspect="1"/>
          </p:cNvPicPr>
          <p:nvPr/>
        </p:nvPicPr>
        <p:blipFill>
          <a:blip r:embed="rId2"/>
          <a:stretch>
            <a:fillRect/>
          </a:stretch>
        </p:blipFill>
        <p:spPr>
          <a:xfrm>
            <a:off x="1319784" y="2507084"/>
            <a:ext cx="6934200" cy="3893716"/>
          </a:xfrm>
          <a:prstGeom prst="rect">
            <a:avLst/>
          </a:prstGeom>
        </p:spPr>
      </p:pic>
      <p:sp>
        <p:nvSpPr>
          <p:cNvPr id="2" name="Title 1">
            <a:extLst>
              <a:ext uri="{FF2B5EF4-FFF2-40B4-BE49-F238E27FC236}">
                <a16:creationId xmlns:a16="http://schemas.microsoft.com/office/drawing/2014/main" id="{64832065-A12B-4D0D-80D8-08EC8EB271FE}"/>
              </a:ext>
            </a:extLst>
          </p:cNvPr>
          <p:cNvSpPr>
            <a:spLocks noGrp="1"/>
          </p:cNvSpPr>
          <p:nvPr>
            <p:ph type="title"/>
          </p:nvPr>
        </p:nvSpPr>
        <p:spPr/>
        <p:txBody>
          <a:bodyPr/>
          <a:lstStyle/>
          <a:p>
            <a:r>
              <a:rPr lang="en-US" dirty="0"/>
              <a:t>Patient Identification</a:t>
            </a:r>
          </a:p>
        </p:txBody>
      </p:sp>
      <p:sp>
        <p:nvSpPr>
          <p:cNvPr id="3" name="Content Placeholder 2">
            <a:extLst>
              <a:ext uri="{FF2B5EF4-FFF2-40B4-BE49-F238E27FC236}">
                <a16:creationId xmlns:a16="http://schemas.microsoft.com/office/drawing/2014/main" id="{30B94C16-C24D-4166-ADFF-3737C02EA56F}"/>
              </a:ext>
            </a:extLst>
          </p:cNvPr>
          <p:cNvSpPr>
            <a:spLocks noGrp="1"/>
          </p:cNvSpPr>
          <p:nvPr>
            <p:ph idx="1"/>
          </p:nvPr>
        </p:nvSpPr>
        <p:spPr>
          <a:xfrm>
            <a:off x="685800" y="1752600"/>
            <a:ext cx="8001000" cy="4495800"/>
          </a:xfrm>
        </p:spPr>
        <p:txBody>
          <a:bodyPr/>
          <a:lstStyle/>
          <a:p>
            <a:pPr eaLnBrk="1" fontAlgn="auto" hangingPunct="1">
              <a:spcAft>
                <a:spcPts val="0"/>
              </a:spcAft>
              <a:defRPr/>
            </a:pPr>
            <a:r>
              <a:rPr lang="en-US" altLang="en-US" dirty="0"/>
              <a:t>JCAHO standards require that all patients are identified using the </a:t>
            </a:r>
            <a:r>
              <a:rPr lang="en-US" altLang="en-US" sz="2200" u="sng" dirty="0">
                <a:solidFill>
                  <a:srgbClr val="860038"/>
                </a:solidFill>
              </a:rPr>
              <a:t>LAST NAME</a:t>
            </a:r>
            <a:r>
              <a:rPr lang="en-US" altLang="en-US" sz="2200" dirty="0">
                <a:solidFill>
                  <a:srgbClr val="860038"/>
                </a:solidFill>
              </a:rPr>
              <a:t>, </a:t>
            </a:r>
            <a:r>
              <a:rPr lang="en-US" altLang="en-US" sz="2200" u="sng" dirty="0">
                <a:solidFill>
                  <a:srgbClr val="860038"/>
                </a:solidFill>
              </a:rPr>
              <a:t>FIRST NAME </a:t>
            </a:r>
            <a:r>
              <a:rPr lang="en-US" altLang="en-US" sz="2200" dirty="0"/>
              <a:t>and </a:t>
            </a:r>
            <a:r>
              <a:rPr lang="en-US" altLang="en-US" sz="2200" u="sng" dirty="0">
                <a:solidFill>
                  <a:srgbClr val="860038"/>
                </a:solidFill>
              </a:rPr>
              <a:t>DATE OF BIRTH.</a:t>
            </a:r>
          </a:p>
          <a:p>
            <a:pPr eaLnBrk="1" fontAlgn="auto" hangingPunct="1">
              <a:spcAft>
                <a:spcPts val="0"/>
              </a:spcAft>
              <a:buFont typeface="Arial" panose="020B0604020202020204" pitchFamily="34" charset="0"/>
              <a:buNone/>
              <a:defRPr/>
            </a:pPr>
            <a:endParaRPr lang="en-US" altLang="en-US" dirty="0"/>
          </a:p>
          <a:p>
            <a:endParaRPr lang="en-US" dirty="0"/>
          </a:p>
        </p:txBody>
      </p:sp>
      <p:sp>
        <p:nvSpPr>
          <p:cNvPr id="4" name="Slide Number Placeholder 3">
            <a:extLst>
              <a:ext uri="{FF2B5EF4-FFF2-40B4-BE49-F238E27FC236}">
                <a16:creationId xmlns:a16="http://schemas.microsoft.com/office/drawing/2014/main" id="{4C3C9339-107F-4D56-B454-B2EAB37A9E74}"/>
              </a:ext>
            </a:extLst>
          </p:cNvPr>
          <p:cNvSpPr>
            <a:spLocks noGrp="1"/>
          </p:cNvSpPr>
          <p:nvPr>
            <p:ph type="sldNum" sz="quarter" idx="10"/>
          </p:nvPr>
        </p:nvSpPr>
        <p:spPr/>
        <p:txBody>
          <a:bodyPr/>
          <a:lstStyle/>
          <a:p>
            <a:fld id="{608A66F9-504A-4947-9F76-DAF07877F37E}" type="slidenum">
              <a:rPr lang="en-US" altLang="x-none" smtClean="0"/>
              <a:pPr/>
              <a:t>5</a:t>
            </a:fld>
            <a:endParaRPr lang="en-US" altLang="x-none"/>
          </a:p>
        </p:txBody>
      </p:sp>
      <p:sp>
        <p:nvSpPr>
          <p:cNvPr id="5" name="Date Placeholder 4">
            <a:extLst>
              <a:ext uri="{FF2B5EF4-FFF2-40B4-BE49-F238E27FC236}">
                <a16:creationId xmlns:a16="http://schemas.microsoft.com/office/drawing/2014/main" id="{1C3A2D22-8A68-474B-A64F-78059188864C}"/>
              </a:ext>
            </a:extLst>
          </p:cNvPr>
          <p:cNvSpPr>
            <a:spLocks noGrp="1"/>
          </p:cNvSpPr>
          <p:nvPr>
            <p:ph type="dt" sz="half" idx="11"/>
          </p:nvPr>
        </p:nvSpPr>
        <p:spPr/>
        <p:txBody>
          <a:bodyPr/>
          <a:lstStyle/>
          <a:p>
            <a:fld id="{1E94D0FD-5D2B-C741-B03B-8699A7E36868}" type="datetime1">
              <a:rPr lang="en-US" altLang="x-none" smtClean="0"/>
              <a:pPr/>
              <a:t>4/9/2020</a:t>
            </a:fld>
            <a:endParaRPr lang="en-US" altLang="x-none"/>
          </a:p>
        </p:txBody>
      </p:sp>
    </p:spTree>
    <p:extLst>
      <p:ext uri="{BB962C8B-B14F-4D97-AF65-F5344CB8AC3E}">
        <p14:creationId xmlns:p14="http://schemas.microsoft.com/office/powerpoint/2010/main" val="1681309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A1580-EF18-4BA0-887E-7BF32CA06B1F}"/>
              </a:ext>
            </a:extLst>
          </p:cNvPr>
          <p:cNvSpPr>
            <a:spLocks noGrp="1"/>
          </p:cNvSpPr>
          <p:nvPr>
            <p:ph type="title"/>
          </p:nvPr>
        </p:nvSpPr>
        <p:spPr/>
        <p:txBody>
          <a:bodyPr/>
          <a:lstStyle/>
          <a:p>
            <a:r>
              <a:rPr lang="en-US" dirty="0"/>
              <a:t>Vein Selection</a:t>
            </a:r>
          </a:p>
        </p:txBody>
      </p:sp>
      <p:sp>
        <p:nvSpPr>
          <p:cNvPr id="3" name="Content Placeholder 2">
            <a:extLst>
              <a:ext uri="{FF2B5EF4-FFF2-40B4-BE49-F238E27FC236}">
                <a16:creationId xmlns:a16="http://schemas.microsoft.com/office/drawing/2014/main" id="{F0F21E29-5B51-48F5-8E24-1A247EDBD2C3}"/>
              </a:ext>
            </a:extLst>
          </p:cNvPr>
          <p:cNvSpPr>
            <a:spLocks noGrp="1"/>
          </p:cNvSpPr>
          <p:nvPr>
            <p:ph idx="1"/>
          </p:nvPr>
        </p:nvSpPr>
        <p:spPr/>
        <p:txBody>
          <a:bodyPr/>
          <a:lstStyle/>
          <a:p>
            <a:r>
              <a:rPr lang="en-US" altLang="en-US" b="1" u="sng" dirty="0">
                <a:solidFill>
                  <a:srgbClr val="860038"/>
                </a:solidFill>
              </a:rPr>
              <a:t>Median Cubital vein</a:t>
            </a:r>
            <a:r>
              <a:rPr lang="en-US" altLang="en-US" u="sng" dirty="0">
                <a:solidFill>
                  <a:srgbClr val="860038"/>
                </a:solidFill>
              </a:rPr>
              <a:t> </a:t>
            </a:r>
            <a:r>
              <a:rPr lang="en-US" altLang="en-US" dirty="0"/>
              <a:t>– preferred, less likely to move on needle insertion, least painful to the patient.</a:t>
            </a:r>
          </a:p>
          <a:p>
            <a:pPr>
              <a:spcBef>
                <a:spcPts val="1200"/>
              </a:spcBef>
            </a:pPr>
            <a:r>
              <a:rPr lang="en-US" altLang="en-US" b="1" u="sng" dirty="0">
                <a:solidFill>
                  <a:srgbClr val="860038"/>
                </a:solidFill>
              </a:rPr>
              <a:t>Cephalic vein</a:t>
            </a:r>
            <a:r>
              <a:rPr lang="en-US" altLang="en-US" u="sng" dirty="0">
                <a:solidFill>
                  <a:srgbClr val="860038"/>
                </a:solidFill>
              </a:rPr>
              <a:t> </a:t>
            </a:r>
            <a:r>
              <a:rPr lang="en-US" altLang="en-US" dirty="0"/>
              <a:t>- acceptable</a:t>
            </a:r>
          </a:p>
          <a:p>
            <a:pPr eaLnBrk="1" fontAlgn="auto" hangingPunct="1">
              <a:spcBef>
                <a:spcPts val="1800"/>
              </a:spcBef>
              <a:spcAft>
                <a:spcPts val="0"/>
              </a:spcAft>
              <a:defRPr/>
            </a:pPr>
            <a:r>
              <a:rPr lang="en-US" altLang="en-US" b="1" u="sng" dirty="0">
                <a:solidFill>
                  <a:srgbClr val="860038"/>
                </a:solidFill>
              </a:rPr>
              <a:t>Basilic vein</a:t>
            </a:r>
            <a:r>
              <a:rPr lang="en-US" altLang="en-US" u="sng" dirty="0">
                <a:solidFill>
                  <a:srgbClr val="860038"/>
                </a:solidFill>
              </a:rPr>
              <a:t> </a:t>
            </a:r>
            <a:r>
              <a:rPr lang="en-US" altLang="en-US" dirty="0"/>
              <a:t>- more </a:t>
            </a:r>
          </a:p>
          <a:p>
            <a:pPr marL="171450" indent="0" eaLnBrk="1" fontAlgn="auto" hangingPunct="1">
              <a:spcAft>
                <a:spcPts val="0"/>
              </a:spcAft>
              <a:buFont typeface="Arial" panose="020B0604020202020204" pitchFamily="34" charset="0"/>
              <a:buNone/>
              <a:defRPr/>
            </a:pPr>
            <a:r>
              <a:rPr lang="en-US" altLang="en-US" dirty="0"/>
              <a:t>painful for patient, </a:t>
            </a:r>
          </a:p>
          <a:p>
            <a:pPr marL="171450" indent="0" eaLnBrk="1" fontAlgn="auto" hangingPunct="1">
              <a:spcAft>
                <a:spcPts val="0"/>
              </a:spcAft>
              <a:buFont typeface="Arial" panose="020B0604020202020204" pitchFamily="34" charset="0"/>
              <a:buNone/>
              <a:defRPr/>
            </a:pPr>
            <a:r>
              <a:rPr lang="en-US" altLang="en-US" dirty="0"/>
              <a:t>close proximity to </a:t>
            </a:r>
          </a:p>
          <a:p>
            <a:pPr marL="171450" indent="0" eaLnBrk="1" fontAlgn="auto" hangingPunct="1">
              <a:spcAft>
                <a:spcPts val="0"/>
              </a:spcAft>
              <a:buFont typeface="Arial" panose="020B0604020202020204" pitchFamily="34" charset="0"/>
              <a:buNone/>
              <a:defRPr/>
            </a:pPr>
            <a:r>
              <a:rPr lang="en-US" altLang="en-US" dirty="0"/>
              <a:t>antebrachial </a:t>
            </a:r>
          </a:p>
          <a:p>
            <a:pPr marL="171450" indent="0" eaLnBrk="1" fontAlgn="auto" hangingPunct="1">
              <a:spcAft>
                <a:spcPts val="0"/>
              </a:spcAft>
              <a:buFont typeface="Arial" panose="020B0604020202020204" pitchFamily="34" charset="0"/>
              <a:buNone/>
              <a:defRPr/>
            </a:pPr>
            <a:r>
              <a:rPr lang="en-US" altLang="en-US" dirty="0"/>
              <a:t>cutaneous nerve, </a:t>
            </a:r>
          </a:p>
          <a:p>
            <a:pPr marL="171450" indent="0" eaLnBrk="1" fontAlgn="auto" hangingPunct="1">
              <a:spcAft>
                <a:spcPts val="0"/>
              </a:spcAft>
              <a:buFont typeface="Arial" panose="020B0604020202020204" pitchFamily="34" charset="0"/>
              <a:buNone/>
              <a:defRPr/>
            </a:pPr>
            <a:r>
              <a:rPr lang="en-US" altLang="en-US" dirty="0"/>
              <a:t>harder to get.</a:t>
            </a:r>
          </a:p>
          <a:p>
            <a:endParaRPr lang="en-US" dirty="0"/>
          </a:p>
        </p:txBody>
      </p:sp>
      <p:sp>
        <p:nvSpPr>
          <p:cNvPr id="4" name="Slide Number Placeholder 3">
            <a:extLst>
              <a:ext uri="{FF2B5EF4-FFF2-40B4-BE49-F238E27FC236}">
                <a16:creationId xmlns:a16="http://schemas.microsoft.com/office/drawing/2014/main" id="{BA41B90F-0B8B-4735-B57B-F040BD85E5D5}"/>
              </a:ext>
            </a:extLst>
          </p:cNvPr>
          <p:cNvSpPr>
            <a:spLocks noGrp="1"/>
          </p:cNvSpPr>
          <p:nvPr>
            <p:ph type="sldNum" sz="quarter" idx="10"/>
          </p:nvPr>
        </p:nvSpPr>
        <p:spPr/>
        <p:txBody>
          <a:bodyPr/>
          <a:lstStyle/>
          <a:p>
            <a:fld id="{608A66F9-504A-4947-9F76-DAF07877F37E}" type="slidenum">
              <a:rPr lang="en-US" altLang="x-none" smtClean="0"/>
              <a:pPr/>
              <a:t>6</a:t>
            </a:fld>
            <a:endParaRPr lang="en-US" altLang="x-none"/>
          </a:p>
        </p:txBody>
      </p:sp>
      <p:sp>
        <p:nvSpPr>
          <p:cNvPr id="5" name="Date Placeholder 4">
            <a:extLst>
              <a:ext uri="{FF2B5EF4-FFF2-40B4-BE49-F238E27FC236}">
                <a16:creationId xmlns:a16="http://schemas.microsoft.com/office/drawing/2014/main" id="{06419127-E25D-468C-82A8-03D0190482BB}"/>
              </a:ext>
            </a:extLst>
          </p:cNvPr>
          <p:cNvSpPr>
            <a:spLocks noGrp="1"/>
          </p:cNvSpPr>
          <p:nvPr>
            <p:ph type="dt" sz="half" idx="11"/>
          </p:nvPr>
        </p:nvSpPr>
        <p:spPr/>
        <p:txBody>
          <a:bodyPr/>
          <a:lstStyle/>
          <a:p>
            <a:fld id="{1E94D0FD-5D2B-C741-B03B-8699A7E36868}" type="datetime1">
              <a:rPr lang="en-US" altLang="x-none" smtClean="0"/>
              <a:pPr/>
              <a:t>4/9/2020</a:t>
            </a:fld>
            <a:endParaRPr lang="en-US" altLang="x-none"/>
          </a:p>
        </p:txBody>
      </p:sp>
      <p:pic>
        <p:nvPicPr>
          <p:cNvPr id="6" name="Picture 5">
            <a:extLst>
              <a:ext uri="{FF2B5EF4-FFF2-40B4-BE49-F238E27FC236}">
                <a16:creationId xmlns:a16="http://schemas.microsoft.com/office/drawing/2014/main" id="{FA4C95E5-DD58-448B-BBB0-086646557B18}"/>
              </a:ext>
            </a:extLst>
          </p:cNvPr>
          <p:cNvPicPr>
            <a:picLocks noChangeAspect="1" noChangeArrowheads="1"/>
          </p:cNvPicPr>
          <p:nvPr/>
        </p:nvPicPr>
        <p:blipFill>
          <a:blip r:embed="rId2"/>
          <a:srcRect/>
          <a:stretch>
            <a:fillRect/>
          </a:stretch>
        </p:blipFill>
        <p:spPr bwMode="auto">
          <a:xfrm>
            <a:off x="4319809" y="3222646"/>
            <a:ext cx="4054475" cy="305276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2764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EEF8C-C294-4F44-985B-5DB83519D720}"/>
              </a:ext>
            </a:extLst>
          </p:cNvPr>
          <p:cNvSpPr>
            <a:spLocks noGrp="1"/>
          </p:cNvSpPr>
          <p:nvPr>
            <p:ph type="title"/>
          </p:nvPr>
        </p:nvSpPr>
        <p:spPr/>
        <p:txBody>
          <a:bodyPr/>
          <a:lstStyle/>
          <a:p>
            <a:r>
              <a:rPr lang="en-US" dirty="0"/>
              <a:t>Vein Selection (continued)</a:t>
            </a:r>
          </a:p>
        </p:txBody>
      </p:sp>
      <p:sp>
        <p:nvSpPr>
          <p:cNvPr id="3" name="Content Placeholder 2">
            <a:extLst>
              <a:ext uri="{FF2B5EF4-FFF2-40B4-BE49-F238E27FC236}">
                <a16:creationId xmlns:a16="http://schemas.microsoft.com/office/drawing/2014/main" id="{3B2F307D-F946-45C7-AD21-968B5DEB5C3B}"/>
              </a:ext>
            </a:extLst>
          </p:cNvPr>
          <p:cNvSpPr>
            <a:spLocks noGrp="1"/>
          </p:cNvSpPr>
          <p:nvPr>
            <p:ph idx="1"/>
          </p:nvPr>
        </p:nvSpPr>
        <p:spPr/>
        <p:txBody>
          <a:bodyPr/>
          <a:lstStyle/>
          <a:p>
            <a:r>
              <a:rPr lang="en-US" altLang="en-US" dirty="0"/>
              <a:t>Palpate and trace the path of veins with the index finger of your NON-DOMINANT hand. </a:t>
            </a:r>
          </a:p>
          <a:p>
            <a:pPr marL="0" indent="0">
              <a:buNone/>
            </a:pPr>
            <a:r>
              <a:rPr lang="en-US" altLang="en-US" sz="1200" dirty="0"/>
              <a:t> </a:t>
            </a:r>
          </a:p>
          <a:p>
            <a:r>
              <a:rPr lang="en-US" altLang="en-US" dirty="0"/>
              <a:t>Arteries pulsate, are most elastic, and have a thick wall</a:t>
            </a:r>
          </a:p>
          <a:p>
            <a:pPr marL="0" indent="0">
              <a:buNone/>
            </a:pPr>
            <a:endParaRPr lang="en-US" altLang="en-US" sz="1200" dirty="0"/>
          </a:p>
          <a:p>
            <a:r>
              <a:rPr lang="en-US" altLang="en-US" dirty="0"/>
              <a:t>Scar tissue- go above or below, may be difficult to poke through</a:t>
            </a:r>
          </a:p>
          <a:p>
            <a:endParaRPr lang="en-US" dirty="0"/>
          </a:p>
        </p:txBody>
      </p:sp>
      <p:sp>
        <p:nvSpPr>
          <p:cNvPr id="4" name="Slide Number Placeholder 3">
            <a:extLst>
              <a:ext uri="{FF2B5EF4-FFF2-40B4-BE49-F238E27FC236}">
                <a16:creationId xmlns:a16="http://schemas.microsoft.com/office/drawing/2014/main" id="{6152F039-E731-4064-A82B-B3CDD09ABBEF}"/>
              </a:ext>
            </a:extLst>
          </p:cNvPr>
          <p:cNvSpPr>
            <a:spLocks noGrp="1"/>
          </p:cNvSpPr>
          <p:nvPr>
            <p:ph type="sldNum" sz="quarter" idx="10"/>
          </p:nvPr>
        </p:nvSpPr>
        <p:spPr/>
        <p:txBody>
          <a:bodyPr/>
          <a:lstStyle/>
          <a:p>
            <a:fld id="{608A66F9-504A-4947-9F76-DAF07877F37E}" type="slidenum">
              <a:rPr lang="en-US" altLang="x-none" smtClean="0"/>
              <a:pPr/>
              <a:t>7</a:t>
            </a:fld>
            <a:endParaRPr lang="en-US" altLang="x-none"/>
          </a:p>
        </p:txBody>
      </p:sp>
      <p:sp>
        <p:nvSpPr>
          <p:cNvPr id="5" name="Date Placeholder 4">
            <a:extLst>
              <a:ext uri="{FF2B5EF4-FFF2-40B4-BE49-F238E27FC236}">
                <a16:creationId xmlns:a16="http://schemas.microsoft.com/office/drawing/2014/main" id="{9682E50C-35AA-4652-A9E2-9BE5E853D1C8}"/>
              </a:ext>
            </a:extLst>
          </p:cNvPr>
          <p:cNvSpPr>
            <a:spLocks noGrp="1"/>
          </p:cNvSpPr>
          <p:nvPr>
            <p:ph type="dt" sz="half" idx="11"/>
          </p:nvPr>
        </p:nvSpPr>
        <p:spPr/>
        <p:txBody>
          <a:bodyPr/>
          <a:lstStyle/>
          <a:p>
            <a:fld id="{1E94D0FD-5D2B-C741-B03B-8699A7E36868}" type="datetime1">
              <a:rPr lang="en-US" altLang="x-none" smtClean="0"/>
              <a:pPr/>
              <a:t>4/9/2020</a:t>
            </a:fld>
            <a:endParaRPr lang="en-US" altLang="x-none"/>
          </a:p>
        </p:txBody>
      </p:sp>
      <p:pic>
        <p:nvPicPr>
          <p:cNvPr id="6" name="Picture 5">
            <a:extLst>
              <a:ext uri="{FF2B5EF4-FFF2-40B4-BE49-F238E27FC236}">
                <a16:creationId xmlns:a16="http://schemas.microsoft.com/office/drawing/2014/main" id="{E98ED62F-0E0D-4C95-AA27-AA9E1C385ADA}"/>
              </a:ext>
            </a:extLst>
          </p:cNvPr>
          <p:cNvPicPr>
            <a:picLocks noChangeAspect="1"/>
          </p:cNvPicPr>
          <p:nvPr/>
        </p:nvPicPr>
        <p:blipFill>
          <a:blip r:embed="rId2"/>
          <a:stretch>
            <a:fillRect/>
          </a:stretch>
        </p:blipFill>
        <p:spPr>
          <a:xfrm>
            <a:off x="2798762" y="4262438"/>
            <a:ext cx="3546475" cy="19859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3101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3CFCF-451F-4E6F-81A2-EEE9B5FA054D}"/>
              </a:ext>
            </a:extLst>
          </p:cNvPr>
          <p:cNvSpPr>
            <a:spLocks noGrp="1"/>
          </p:cNvSpPr>
          <p:nvPr>
            <p:ph type="title"/>
          </p:nvPr>
        </p:nvSpPr>
        <p:spPr/>
        <p:txBody>
          <a:bodyPr/>
          <a:lstStyle/>
          <a:p>
            <a:r>
              <a:rPr lang="en-US" dirty="0"/>
              <a:t>Tying the Tourniquet</a:t>
            </a:r>
          </a:p>
        </p:txBody>
      </p:sp>
      <p:sp>
        <p:nvSpPr>
          <p:cNvPr id="3" name="Content Placeholder 2">
            <a:extLst>
              <a:ext uri="{FF2B5EF4-FFF2-40B4-BE49-F238E27FC236}">
                <a16:creationId xmlns:a16="http://schemas.microsoft.com/office/drawing/2014/main" id="{77F69381-9A33-43A1-B341-9F5F3B752E1E}"/>
              </a:ext>
            </a:extLst>
          </p:cNvPr>
          <p:cNvSpPr>
            <a:spLocks noGrp="1"/>
          </p:cNvSpPr>
          <p:nvPr>
            <p:ph idx="1"/>
          </p:nvPr>
        </p:nvSpPr>
        <p:spPr>
          <a:xfrm>
            <a:off x="685800" y="1752600"/>
            <a:ext cx="8458200" cy="4572000"/>
          </a:xfrm>
        </p:spPr>
        <p:txBody>
          <a:bodyPr/>
          <a:lstStyle/>
          <a:p>
            <a:r>
              <a:rPr lang="en-US" altLang="en-US" sz="2300" dirty="0"/>
              <a:t>Apply the tourniquet 3-4 inches above the selected puncture site.</a:t>
            </a:r>
            <a:r>
              <a:rPr lang="en-US" altLang="en-US" sz="2200" dirty="0"/>
              <a:t> (The patient should make a fist without pumping the hand)</a:t>
            </a:r>
          </a:p>
          <a:p>
            <a:r>
              <a:rPr lang="en-US" altLang="en-US" sz="2300" dirty="0"/>
              <a:t>Select the venipuncture site.</a:t>
            </a:r>
          </a:p>
          <a:p>
            <a:r>
              <a:rPr lang="en-US" altLang="en-US" sz="2300" dirty="0"/>
              <a:t>The tourniquet should be tight enough to increase blood pressure in the veins; but not so 				      tight that it cuts off circulation.</a:t>
            </a:r>
          </a:p>
          <a:p>
            <a:r>
              <a:rPr lang="en-US" altLang="en-US" sz="2300" dirty="0"/>
              <a:t>Tie so that you can remove with 				      one hand, after good blood flow 			                     is established and before final 				     tube is filled.</a:t>
            </a:r>
          </a:p>
          <a:p>
            <a:pPr eaLnBrk="1" fontAlgn="auto" hangingPunct="1">
              <a:spcAft>
                <a:spcPts val="0"/>
              </a:spcAft>
              <a:defRPr/>
            </a:pPr>
            <a:r>
              <a:rPr lang="en-US" altLang="en-US" sz="2300" dirty="0"/>
              <a:t>Never leave on for more than</a:t>
            </a:r>
          </a:p>
          <a:p>
            <a:pPr marL="0" indent="0" eaLnBrk="1" fontAlgn="auto" hangingPunct="1">
              <a:spcAft>
                <a:spcPts val="0"/>
              </a:spcAft>
              <a:buFont typeface="Arial" panose="020B0604020202020204" pitchFamily="34" charset="0"/>
              <a:buNone/>
              <a:defRPr/>
            </a:pPr>
            <a:r>
              <a:rPr lang="en-US" altLang="en-US" sz="2300" dirty="0"/>
              <a:t>  1 minute.</a:t>
            </a:r>
          </a:p>
          <a:p>
            <a:endParaRPr lang="en-US" dirty="0"/>
          </a:p>
        </p:txBody>
      </p:sp>
      <p:sp>
        <p:nvSpPr>
          <p:cNvPr id="4" name="Slide Number Placeholder 3">
            <a:extLst>
              <a:ext uri="{FF2B5EF4-FFF2-40B4-BE49-F238E27FC236}">
                <a16:creationId xmlns:a16="http://schemas.microsoft.com/office/drawing/2014/main" id="{8B834CE1-6477-433B-8CAD-9947E53AE6A5}"/>
              </a:ext>
            </a:extLst>
          </p:cNvPr>
          <p:cNvSpPr>
            <a:spLocks noGrp="1"/>
          </p:cNvSpPr>
          <p:nvPr>
            <p:ph type="sldNum" sz="quarter" idx="10"/>
          </p:nvPr>
        </p:nvSpPr>
        <p:spPr/>
        <p:txBody>
          <a:bodyPr/>
          <a:lstStyle/>
          <a:p>
            <a:fld id="{608A66F9-504A-4947-9F76-DAF07877F37E}" type="slidenum">
              <a:rPr lang="en-US" altLang="x-none" smtClean="0"/>
              <a:pPr/>
              <a:t>8</a:t>
            </a:fld>
            <a:endParaRPr lang="en-US" altLang="x-none"/>
          </a:p>
        </p:txBody>
      </p:sp>
      <p:sp>
        <p:nvSpPr>
          <p:cNvPr id="5" name="Date Placeholder 4">
            <a:extLst>
              <a:ext uri="{FF2B5EF4-FFF2-40B4-BE49-F238E27FC236}">
                <a16:creationId xmlns:a16="http://schemas.microsoft.com/office/drawing/2014/main" id="{3231E094-C3D3-4983-A1B7-279717EF414F}"/>
              </a:ext>
            </a:extLst>
          </p:cNvPr>
          <p:cNvSpPr>
            <a:spLocks noGrp="1"/>
          </p:cNvSpPr>
          <p:nvPr>
            <p:ph type="dt" sz="half" idx="11"/>
          </p:nvPr>
        </p:nvSpPr>
        <p:spPr/>
        <p:txBody>
          <a:bodyPr/>
          <a:lstStyle/>
          <a:p>
            <a:fld id="{1E94D0FD-5D2B-C741-B03B-8699A7E36868}" type="datetime1">
              <a:rPr lang="en-US" altLang="x-none" smtClean="0"/>
              <a:pPr/>
              <a:t>4/9/2020</a:t>
            </a:fld>
            <a:endParaRPr lang="en-US" altLang="x-none"/>
          </a:p>
        </p:txBody>
      </p:sp>
      <p:pic>
        <p:nvPicPr>
          <p:cNvPr id="6" name="Picture 5">
            <a:extLst>
              <a:ext uri="{FF2B5EF4-FFF2-40B4-BE49-F238E27FC236}">
                <a16:creationId xmlns:a16="http://schemas.microsoft.com/office/drawing/2014/main" id="{3B969B22-387B-496A-85EB-C436ECC2F90D}"/>
              </a:ext>
            </a:extLst>
          </p:cNvPr>
          <p:cNvPicPr>
            <a:picLocks noChangeAspect="1"/>
          </p:cNvPicPr>
          <p:nvPr/>
        </p:nvPicPr>
        <p:blipFill>
          <a:blip r:embed="rId2"/>
          <a:stretch>
            <a:fillRect/>
          </a:stretch>
        </p:blipFill>
        <p:spPr>
          <a:xfrm>
            <a:off x="5301726" y="3632200"/>
            <a:ext cx="3391170" cy="254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0253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AF84F-399B-4AB5-8D0A-4E8CBF0198C4}"/>
              </a:ext>
            </a:extLst>
          </p:cNvPr>
          <p:cNvSpPr>
            <a:spLocks noGrp="1"/>
          </p:cNvSpPr>
          <p:nvPr>
            <p:ph type="title"/>
          </p:nvPr>
        </p:nvSpPr>
        <p:spPr/>
        <p:txBody>
          <a:bodyPr/>
          <a:lstStyle/>
          <a:p>
            <a:r>
              <a:rPr lang="en-US" altLang="en-US" dirty="0"/>
              <a:t>CLEANSING THE VENIPUNCTURE SITE</a:t>
            </a:r>
            <a:endParaRPr lang="en-US" dirty="0"/>
          </a:p>
        </p:txBody>
      </p:sp>
      <p:sp>
        <p:nvSpPr>
          <p:cNvPr id="3" name="Content Placeholder 2">
            <a:extLst>
              <a:ext uri="{FF2B5EF4-FFF2-40B4-BE49-F238E27FC236}">
                <a16:creationId xmlns:a16="http://schemas.microsoft.com/office/drawing/2014/main" id="{1E9DFE69-D3A3-4954-92D4-4EA2524FFCA0}"/>
              </a:ext>
            </a:extLst>
          </p:cNvPr>
          <p:cNvSpPr>
            <a:spLocks noGrp="1"/>
          </p:cNvSpPr>
          <p:nvPr>
            <p:ph idx="1"/>
          </p:nvPr>
        </p:nvSpPr>
        <p:spPr>
          <a:xfrm>
            <a:off x="685800" y="1752600"/>
            <a:ext cx="8235950" cy="1447800"/>
          </a:xfrm>
        </p:spPr>
        <p:txBody>
          <a:bodyPr/>
          <a:lstStyle/>
          <a:p>
            <a:r>
              <a:rPr lang="en-US" altLang="en-US" dirty="0"/>
              <a:t>Cleanse with 70% Isopropyl alcohol, use iodine without alcohol for ethanol test.</a:t>
            </a:r>
          </a:p>
          <a:p>
            <a:pPr>
              <a:spcBef>
                <a:spcPts val="1200"/>
              </a:spcBef>
            </a:pPr>
            <a:r>
              <a:rPr lang="en-US" altLang="en-US" dirty="0"/>
              <a:t>Concentric circles are outdated. </a:t>
            </a:r>
          </a:p>
        </p:txBody>
      </p:sp>
      <p:sp>
        <p:nvSpPr>
          <p:cNvPr id="4" name="Slide Number Placeholder 3">
            <a:extLst>
              <a:ext uri="{FF2B5EF4-FFF2-40B4-BE49-F238E27FC236}">
                <a16:creationId xmlns:a16="http://schemas.microsoft.com/office/drawing/2014/main" id="{AA020025-D45A-4696-9372-CEAB384D88B7}"/>
              </a:ext>
            </a:extLst>
          </p:cNvPr>
          <p:cNvSpPr>
            <a:spLocks noGrp="1"/>
          </p:cNvSpPr>
          <p:nvPr>
            <p:ph type="sldNum" sz="quarter" idx="10"/>
          </p:nvPr>
        </p:nvSpPr>
        <p:spPr/>
        <p:txBody>
          <a:bodyPr/>
          <a:lstStyle/>
          <a:p>
            <a:fld id="{608A66F9-504A-4947-9F76-DAF07877F37E}" type="slidenum">
              <a:rPr lang="en-US" altLang="x-none" smtClean="0"/>
              <a:pPr/>
              <a:t>9</a:t>
            </a:fld>
            <a:endParaRPr lang="en-US" altLang="x-none"/>
          </a:p>
        </p:txBody>
      </p:sp>
      <p:sp>
        <p:nvSpPr>
          <p:cNvPr id="5" name="Date Placeholder 4">
            <a:extLst>
              <a:ext uri="{FF2B5EF4-FFF2-40B4-BE49-F238E27FC236}">
                <a16:creationId xmlns:a16="http://schemas.microsoft.com/office/drawing/2014/main" id="{CF3E14C4-DA37-4FEF-8E2D-24E3B245A706}"/>
              </a:ext>
            </a:extLst>
          </p:cNvPr>
          <p:cNvSpPr>
            <a:spLocks noGrp="1"/>
          </p:cNvSpPr>
          <p:nvPr>
            <p:ph type="dt" sz="half" idx="11"/>
          </p:nvPr>
        </p:nvSpPr>
        <p:spPr/>
        <p:txBody>
          <a:bodyPr/>
          <a:lstStyle/>
          <a:p>
            <a:fld id="{1E94D0FD-5D2B-C741-B03B-8699A7E36868}" type="datetime1">
              <a:rPr lang="en-US" altLang="x-none" smtClean="0"/>
              <a:pPr/>
              <a:t>4/9/2020</a:t>
            </a:fld>
            <a:endParaRPr lang="en-US" altLang="x-none"/>
          </a:p>
        </p:txBody>
      </p:sp>
      <p:pic>
        <p:nvPicPr>
          <p:cNvPr id="6" name="Picture 5">
            <a:extLst>
              <a:ext uri="{FF2B5EF4-FFF2-40B4-BE49-F238E27FC236}">
                <a16:creationId xmlns:a16="http://schemas.microsoft.com/office/drawing/2014/main" id="{2680D3C6-9140-4A44-A171-77C85A864EAE}"/>
              </a:ext>
            </a:extLst>
          </p:cNvPr>
          <p:cNvPicPr>
            <a:picLocks noChangeAspect="1"/>
          </p:cNvPicPr>
          <p:nvPr/>
        </p:nvPicPr>
        <p:blipFill>
          <a:blip r:embed="rId3"/>
          <a:stretch>
            <a:fillRect/>
          </a:stretch>
        </p:blipFill>
        <p:spPr>
          <a:xfrm>
            <a:off x="4934966" y="3413164"/>
            <a:ext cx="3733546" cy="2426804"/>
          </a:xfrm>
          <a:prstGeom prst="rect">
            <a:avLst/>
          </a:prstGeom>
          <a:ln>
            <a:noFill/>
          </a:ln>
          <a:effectLst>
            <a:outerShdw blurRad="190500" algn="tl" rotWithShape="0">
              <a:srgbClr val="000000">
                <a:alpha val="70000"/>
              </a:srgbClr>
            </a:outerShdw>
          </a:effectLst>
        </p:spPr>
      </p:pic>
      <p:sp>
        <p:nvSpPr>
          <p:cNvPr id="7" name="Rectangle 6">
            <a:extLst>
              <a:ext uri="{FF2B5EF4-FFF2-40B4-BE49-F238E27FC236}">
                <a16:creationId xmlns:a16="http://schemas.microsoft.com/office/drawing/2014/main" id="{5BBE1565-B874-4A4D-AC5A-6DB8ECBE2775}"/>
              </a:ext>
            </a:extLst>
          </p:cNvPr>
          <p:cNvSpPr/>
          <p:nvPr/>
        </p:nvSpPr>
        <p:spPr>
          <a:xfrm>
            <a:off x="685800" y="3200400"/>
            <a:ext cx="3886200" cy="2465290"/>
          </a:xfrm>
          <a:prstGeom prst="rect">
            <a:avLst/>
          </a:prstGeom>
        </p:spPr>
        <p:txBody>
          <a:bodyPr wrap="square">
            <a:spAutoFit/>
          </a:bodyPr>
          <a:lstStyle/>
          <a:p>
            <a:pPr marL="168275" lvl="0" indent="-168275" eaLnBrk="1" fontAlgn="auto" hangingPunct="1">
              <a:spcBef>
                <a:spcPct val="20000"/>
              </a:spcBef>
              <a:spcAft>
                <a:spcPts val="0"/>
              </a:spcAft>
              <a:buSzPct val="115000"/>
              <a:buFont typeface="Times" charset="0"/>
              <a:buChar char="•"/>
              <a:defRPr/>
            </a:pPr>
            <a:r>
              <a:rPr lang="en-US" altLang="en-US" kern="0" baseline="0" dirty="0">
                <a:solidFill>
                  <a:srgbClr val="5A5B5D"/>
                </a:solidFill>
                <a:latin typeface="Arial"/>
              </a:rPr>
              <a:t>Must be allowed to dry.</a:t>
            </a:r>
          </a:p>
          <a:p>
            <a:pPr marL="627063" lvl="1" indent="-169863" eaLnBrk="1" fontAlgn="auto" hangingPunct="1">
              <a:spcBef>
                <a:spcPct val="20000"/>
              </a:spcBef>
              <a:spcAft>
                <a:spcPts val="0"/>
              </a:spcAft>
              <a:buClr>
                <a:srgbClr val="000000"/>
              </a:buClr>
              <a:buFont typeface="Wingdings" panose="05000000000000000000" pitchFamily="2" charset="2"/>
              <a:buChar char="§"/>
              <a:defRPr/>
            </a:pPr>
            <a:r>
              <a:rPr lang="en-US" altLang="en-US" sz="1600" kern="0" baseline="0" dirty="0">
                <a:solidFill>
                  <a:srgbClr val="5A5B5D"/>
                </a:solidFill>
                <a:latin typeface="Arial"/>
              </a:rPr>
              <a:t>Air dry</a:t>
            </a:r>
          </a:p>
          <a:p>
            <a:pPr marL="627063" lvl="1" indent="-169863" eaLnBrk="1" fontAlgn="auto" hangingPunct="1">
              <a:spcBef>
                <a:spcPts val="600"/>
              </a:spcBef>
              <a:spcAft>
                <a:spcPts val="0"/>
              </a:spcAft>
              <a:buClr>
                <a:srgbClr val="000000"/>
              </a:buClr>
              <a:buFont typeface="Wingdings" panose="05000000000000000000" pitchFamily="2" charset="2"/>
              <a:buChar char="§"/>
              <a:defRPr/>
            </a:pPr>
            <a:r>
              <a:rPr lang="en-US" altLang="en-US" sz="1600" kern="0" baseline="0" dirty="0">
                <a:solidFill>
                  <a:srgbClr val="5A5B5D"/>
                </a:solidFill>
                <a:latin typeface="Arial"/>
              </a:rPr>
              <a:t>Residual alcohol will cause discomfort to the patient and    will result in hemolysis.</a:t>
            </a:r>
          </a:p>
          <a:p>
            <a:pPr marL="168275" lvl="0" indent="-168275">
              <a:spcBef>
                <a:spcPts val="1200"/>
              </a:spcBef>
              <a:buSzPct val="115000"/>
              <a:buFont typeface="Times" charset="0"/>
              <a:buChar char="•"/>
            </a:pPr>
            <a:r>
              <a:rPr lang="en-US" altLang="en-US" kern="0" baseline="0" dirty="0">
                <a:solidFill>
                  <a:srgbClr val="5A5B5D"/>
                </a:solidFill>
                <a:latin typeface="Arial"/>
              </a:rPr>
              <a:t>Once the site is cleansed, it must not be touched!</a:t>
            </a:r>
          </a:p>
        </p:txBody>
      </p:sp>
    </p:spTree>
    <p:extLst>
      <p:ext uri="{BB962C8B-B14F-4D97-AF65-F5344CB8AC3E}">
        <p14:creationId xmlns:p14="http://schemas.microsoft.com/office/powerpoint/2010/main" val="206242058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AFA9BCC8210125469508C0B8FBB5E5FF" ma:contentTypeVersion="0" ma:contentTypeDescription="Create a new document." ma:contentTypeScope="" ma:versionID="7e40519807e3171b62994f5a85c68ff4">
  <xsd:schema xmlns:xsd="http://www.w3.org/2001/XMLSchema" xmlns:xs="http://www.w3.org/2001/XMLSchema" xmlns:p="http://schemas.microsoft.com/office/2006/metadata/properties" xmlns:ns2="4b91531d-a4f7-47e3-8687-1e7e838a3343" targetNamespace="http://schemas.microsoft.com/office/2006/metadata/properties" ma:root="true" ma:fieldsID="ad43532b5f64840d578a97a6613f8f65" ns2:_="">
    <xsd:import namespace="4b91531d-a4f7-47e3-8687-1e7e838a334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91531d-a4f7-47e3-8687-1e7e838a334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4b91531d-a4f7-47e3-8687-1e7e838a3343">VWZWURQ6C24W-1414255988-192</_dlc_DocId>
    <_dlc_DocIdUrl xmlns="4b91531d-a4f7-47e3-8687-1e7e838a3343">
      <Url>http://mhwmi.che.org/mhrr/tools-templates/_layouts/DocIdRedir.aspx?ID=VWZWURQ6C24W-1414255988-192</Url>
      <Description>VWZWURQ6C24W-1414255988-192</Description>
    </_dlc_DocIdUrl>
  </documentManagement>
</p:properties>
</file>

<file path=customXml/itemProps1.xml><?xml version="1.0" encoding="utf-8"?>
<ds:datastoreItem xmlns:ds="http://schemas.openxmlformats.org/officeDocument/2006/customXml" ds:itemID="{59A50D17-124F-4140-B71C-CB2A71E4BE62}">
  <ds:schemaRefs>
    <ds:schemaRef ds:uri="http://schemas.microsoft.com/sharepoint/events"/>
  </ds:schemaRefs>
</ds:datastoreItem>
</file>

<file path=customXml/itemProps2.xml><?xml version="1.0" encoding="utf-8"?>
<ds:datastoreItem xmlns:ds="http://schemas.openxmlformats.org/officeDocument/2006/customXml" ds:itemID="{02B81E94-35D3-412C-AE75-FDC1273467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91531d-a4f7-47e3-8687-1e7e838a3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A9DE4C-F876-4244-98D1-35677C80FAF5}">
  <ds:schemaRefs>
    <ds:schemaRef ds:uri="http://schemas.microsoft.com/sharepoint/v3/contenttype/forms"/>
  </ds:schemaRefs>
</ds:datastoreItem>
</file>

<file path=customXml/itemProps4.xml><?xml version="1.0" encoding="utf-8"?>
<ds:datastoreItem xmlns:ds="http://schemas.openxmlformats.org/officeDocument/2006/customXml" ds:itemID="{85C65DBF-9F2B-4685-AB86-6D406F33289D}">
  <ds:schemaRefs>
    <ds:schemaRef ds:uri="http://www.w3.org/XML/1998/namespace"/>
    <ds:schemaRef ds:uri="http://schemas.microsoft.com/office/2006/documentManagement/types"/>
    <ds:schemaRef ds:uri="http://purl.org/dc/elements/1.1/"/>
    <ds:schemaRef ds:uri="http://purl.org/dc/terms/"/>
    <ds:schemaRef ds:uri="http://schemas.microsoft.com/office/infopath/2007/PartnerControls"/>
    <ds:schemaRef ds:uri="http://purl.org/dc/dcmitype/"/>
    <ds:schemaRef ds:uri="http://schemas.openxmlformats.org/package/2006/metadata/core-properties"/>
    <ds:schemaRef ds:uri="http://schemas.microsoft.com/office/2006/metadata/properties"/>
    <ds:schemaRef ds:uri="4b91531d-a4f7-47e3-8687-1e7e838a3343"/>
  </ds:schemaRefs>
</ds:datastoreItem>
</file>

<file path=docProps/app.xml><?xml version="1.0" encoding="utf-8"?>
<Properties xmlns="http://schemas.openxmlformats.org/officeDocument/2006/extended-properties" xmlns:vt="http://schemas.openxmlformats.org/officeDocument/2006/docPropsVTypes">
  <TotalTime>440</TotalTime>
  <Words>1008</Words>
  <Application>Microsoft Office PowerPoint</Application>
  <PresentationFormat>On-screen Show (4:3)</PresentationFormat>
  <Paragraphs>168</Paragraphs>
  <Slides>21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ＭＳ Ｐゴシック</vt:lpstr>
      <vt:lpstr>Arial</vt:lpstr>
      <vt:lpstr>Geneva</vt:lpstr>
      <vt:lpstr>Times</vt:lpstr>
      <vt:lpstr>Wingdings</vt:lpstr>
      <vt:lpstr>ヒラギノ角ゴ Pro W3</vt:lpstr>
      <vt:lpstr>Blank Presentation</vt:lpstr>
      <vt:lpstr>The Fundamentals of Phlebotomy</vt:lpstr>
      <vt:lpstr>Terminology</vt:lpstr>
      <vt:lpstr>Terminology (continued)</vt:lpstr>
      <vt:lpstr>Terminology (continued)</vt:lpstr>
      <vt:lpstr>Patient Identification</vt:lpstr>
      <vt:lpstr>Vein Selection</vt:lpstr>
      <vt:lpstr>Vein Selection (continued)</vt:lpstr>
      <vt:lpstr>Tying the Tourniquet</vt:lpstr>
      <vt:lpstr>CLEANSING THE VENIPUNCTURE SITE</vt:lpstr>
      <vt:lpstr>Performing the Venipuncture</vt:lpstr>
      <vt:lpstr>Performing the Venipuncture (continued)</vt:lpstr>
      <vt:lpstr>Removing the Needle</vt:lpstr>
      <vt:lpstr>Potential Complications</vt:lpstr>
      <vt:lpstr>Potential Complications (continued)</vt:lpstr>
      <vt:lpstr>Tubes and Additives</vt:lpstr>
      <vt:lpstr>Types of Tubes—Clot Activators</vt:lpstr>
      <vt:lpstr>Types of Tubes—Anticoagulants </vt:lpstr>
      <vt:lpstr> Order of Draw</vt:lpstr>
      <vt:lpstr>DRAWING SPECIMENS FOR COAG TESTING</vt:lpstr>
      <vt:lpstr>Blood Draw Procedure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Fundamentals of Phlebotomy</dc:title>
  <dc:creator>Kristin Jenkins</dc:creator>
  <cp:lastModifiedBy>Brittany A. Baar</cp:lastModifiedBy>
  <cp:revision>21</cp:revision>
  <dcterms:created xsi:type="dcterms:W3CDTF">2020-04-02T17:38:33Z</dcterms:created>
  <dcterms:modified xsi:type="dcterms:W3CDTF">2020-04-09T20:07:38Z</dcterms:modified>
</cp:coreProperties>
</file>